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nce, Caroline" initials="BC" lastIdx="2" clrIdx="0">
    <p:extLst>
      <p:ext uri="{19B8F6BF-5375-455C-9EA6-DF929625EA0E}">
        <p15:presenceInfo xmlns:p15="http://schemas.microsoft.com/office/powerpoint/2012/main" userId="S::Caroline.Bunce@mnscorp.net::927ee524-7484-4574-84dc-db5d8ef6b0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F91-5191-49B9-8703-D4A4076FD08C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971C-EA7C-4033-A935-40A983C3F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464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F91-5191-49B9-8703-D4A4076FD08C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971C-EA7C-4033-A935-40A983C3F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86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F91-5191-49B9-8703-D4A4076FD08C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971C-EA7C-4033-A935-40A983C3F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83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F91-5191-49B9-8703-D4A4076FD08C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971C-EA7C-4033-A935-40A983C3F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52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F91-5191-49B9-8703-D4A4076FD08C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971C-EA7C-4033-A935-40A983C3F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37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F91-5191-49B9-8703-D4A4076FD08C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971C-EA7C-4033-A935-40A983C3F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75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F91-5191-49B9-8703-D4A4076FD08C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971C-EA7C-4033-A935-40A983C3F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08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F91-5191-49B9-8703-D4A4076FD08C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971C-EA7C-4033-A935-40A983C3F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85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F91-5191-49B9-8703-D4A4076FD08C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971C-EA7C-4033-A935-40A983C3F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338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F91-5191-49B9-8703-D4A4076FD08C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971C-EA7C-4033-A935-40A983C3F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90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F91-5191-49B9-8703-D4A4076FD08C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971C-EA7C-4033-A935-40A983C3F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955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BDF91-5191-49B9-8703-D4A4076FD08C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8971C-EA7C-4033-A935-40A983C3F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78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68FCC9-BBE9-4771-9D46-2CA612FA2CE8}"/>
              </a:ext>
            </a:extLst>
          </p:cNvPr>
          <p:cNvSpPr txBox="1"/>
          <p:nvPr/>
        </p:nvSpPr>
        <p:spPr>
          <a:xfrm>
            <a:off x="0" y="60279"/>
            <a:ext cx="990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MS London" panose="020B0503020203020204" pitchFamily="34" charset="0"/>
              </a:rPr>
              <a:t>Modify the Pudding Worksheet</a:t>
            </a:r>
            <a:endParaRPr lang="en-GB" sz="2400" dirty="0">
              <a:latin typeface="MS London" panose="020B0503020203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7D5581-2B2E-4140-B516-1B54E93E10E5}"/>
              </a:ext>
            </a:extLst>
          </p:cNvPr>
          <p:cNvSpPr txBox="1"/>
          <p:nvPr/>
        </p:nvSpPr>
        <p:spPr>
          <a:xfrm>
            <a:off x="90335" y="1045189"/>
            <a:ext cx="9719174" cy="13925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90570">
              <a:lnSpc>
                <a:spcPct val="115000"/>
              </a:lnSpc>
              <a:spcAft>
                <a:spcPts val="1444"/>
              </a:spcAft>
              <a:defRPr/>
            </a:pPr>
            <a:r>
              <a:rPr lang="en-GB" sz="1600" dirty="0">
                <a:latin typeface="MS London" panose="020B0503020203020204" pitchFamily="34" charset="0"/>
              </a:rPr>
              <a:t>Fill in the table. </a:t>
            </a:r>
          </a:p>
          <a:p>
            <a:pPr defTabSz="990570">
              <a:lnSpc>
                <a:spcPct val="115000"/>
              </a:lnSpc>
              <a:spcAft>
                <a:spcPts val="1444"/>
              </a:spcAft>
              <a:defRPr/>
            </a:pPr>
            <a:r>
              <a:rPr lang="en-GB" sz="1600" dirty="0">
                <a:latin typeface="MS London" panose="020B0503020203020204" pitchFamily="34" charset="0"/>
              </a:rPr>
              <a:t>List each ingredient that will need to change, give a reason for this, list a possible replacement ingredient, any effects this replacement will have on the product (</a:t>
            </a:r>
            <a:r>
              <a:rPr lang="en-GB" sz="1600" dirty="0" err="1">
                <a:latin typeface="MS London" panose="020B0503020203020204" pitchFamily="34" charset="0"/>
              </a:rPr>
              <a:t>eg</a:t>
            </a:r>
            <a:r>
              <a:rPr lang="en-GB" sz="1600" dirty="0">
                <a:latin typeface="MS London" panose="020B0503020203020204" pitchFamily="34" charset="0"/>
              </a:rPr>
              <a:t> appearance, texture, shelf-life) and any actions you’ll need to take to maintain the quality of the product.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7CDB46-EF89-4141-8B80-CCD15375ABCA}"/>
              </a:ext>
            </a:extLst>
          </p:cNvPr>
          <p:cNvSpPr txBox="1"/>
          <p:nvPr/>
        </p:nvSpPr>
        <p:spPr>
          <a:xfrm>
            <a:off x="80809" y="616514"/>
            <a:ext cx="3706000" cy="33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MS London" panose="020B0503020203020204" pitchFamily="34" charset="0"/>
              </a:rPr>
              <a:t>The dietary requirement or choice is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988E074B-7E8E-436A-A48F-71B11ACF52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240315"/>
              </p:ext>
            </p:extLst>
          </p:nvPr>
        </p:nvGraphicFramePr>
        <p:xfrm>
          <a:off x="177898" y="2578129"/>
          <a:ext cx="9544048" cy="37274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6934">
                  <a:extLst>
                    <a:ext uri="{9D8B030D-6E8A-4147-A177-3AD203B41FA5}">
                      <a16:colId xmlns:a16="http://schemas.microsoft.com/office/drawing/2014/main" val="39954612"/>
                    </a:ext>
                  </a:extLst>
                </a:gridCol>
                <a:gridCol w="2326601">
                  <a:extLst>
                    <a:ext uri="{9D8B030D-6E8A-4147-A177-3AD203B41FA5}">
                      <a16:colId xmlns:a16="http://schemas.microsoft.com/office/drawing/2014/main" val="3846941237"/>
                    </a:ext>
                  </a:extLst>
                </a:gridCol>
                <a:gridCol w="1444303">
                  <a:extLst>
                    <a:ext uri="{9D8B030D-6E8A-4147-A177-3AD203B41FA5}">
                      <a16:colId xmlns:a16="http://schemas.microsoft.com/office/drawing/2014/main" val="655535521"/>
                    </a:ext>
                  </a:extLst>
                </a:gridCol>
                <a:gridCol w="2299232">
                  <a:extLst>
                    <a:ext uri="{9D8B030D-6E8A-4147-A177-3AD203B41FA5}">
                      <a16:colId xmlns:a16="http://schemas.microsoft.com/office/drawing/2014/main" val="1251962874"/>
                    </a:ext>
                  </a:extLst>
                </a:gridCol>
                <a:gridCol w="2056978">
                  <a:extLst>
                    <a:ext uri="{9D8B030D-6E8A-4147-A177-3AD203B41FA5}">
                      <a16:colId xmlns:a16="http://schemas.microsoft.com/office/drawing/2014/main" val="1302076013"/>
                    </a:ext>
                  </a:extLst>
                </a:gridCol>
              </a:tblGrid>
              <a:tr h="601996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MS London" panose="020B0503020203020204" pitchFamily="34" charset="0"/>
                        </a:rPr>
                        <a:t>Ingredient to change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MS London" panose="020B0503020203020204" pitchFamily="34" charset="0"/>
                        </a:rPr>
                        <a:t>Reason for change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MS London" panose="020B0503020203020204" pitchFamily="34" charset="0"/>
                        </a:rPr>
                        <a:t>Replacement ingredient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MS London" panose="020B0503020203020204" pitchFamily="34" charset="0"/>
                        </a:rPr>
                        <a:t>Result of replacement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MS London" panose="020B0503020203020204" pitchFamily="34" charset="0"/>
                        </a:rPr>
                        <a:t>Any other actions</a:t>
                      </a:r>
                    </a:p>
                  </a:txBody>
                  <a:tcPr marL="132080" marR="132080" marT="66040" marB="66040"/>
                </a:tc>
                <a:extLst>
                  <a:ext uri="{0D108BD9-81ED-4DB2-BD59-A6C34878D82A}">
                    <a16:rowId xmlns:a16="http://schemas.microsoft.com/office/drawing/2014/main" val="3515696818"/>
                  </a:ext>
                </a:extLst>
              </a:tr>
              <a:tr h="781050"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132080" marR="132080" marT="66040" marB="66040"/>
                </a:tc>
                <a:extLst>
                  <a:ext uri="{0D108BD9-81ED-4DB2-BD59-A6C34878D82A}">
                    <a16:rowId xmlns:a16="http://schemas.microsoft.com/office/drawing/2014/main" val="3174518342"/>
                  </a:ext>
                </a:extLst>
              </a:tr>
              <a:tr h="781050"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marL="132080" marR="132080" marT="66040" marB="66040"/>
                </a:tc>
                <a:extLst>
                  <a:ext uri="{0D108BD9-81ED-4DB2-BD59-A6C34878D82A}">
                    <a16:rowId xmlns:a16="http://schemas.microsoft.com/office/drawing/2014/main" val="2489981306"/>
                  </a:ext>
                </a:extLst>
              </a:tr>
              <a:tr h="819150"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marL="132080" marR="132080" marT="66040" marB="66040"/>
                </a:tc>
                <a:extLst>
                  <a:ext uri="{0D108BD9-81ED-4DB2-BD59-A6C34878D82A}">
                    <a16:rowId xmlns:a16="http://schemas.microsoft.com/office/drawing/2014/main" val="2198957850"/>
                  </a:ext>
                </a:extLst>
              </a:tr>
              <a:tr h="744175"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132080" marR="132080" marT="66040" marB="66040"/>
                </a:tc>
                <a:extLst>
                  <a:ext uri="{0D108BD9-81ED-4DB2-BD59-A6C34878D82A}">
                    <a16:rowId xmlns:a16="http://schemas.microsoft.com/office/drawing/2014/main" val="972632720"/>
                  </a:ext>
                </a:extLst>
              </a:tr>
            </a:tbl>
          </a:graphicData>
        </a:graphic>
      </p:graphicFrame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324ECB-40AC-4ED5-85B5-0601301B1324}"/>
              </a:ext>
            </a:extLst>
          </p:cNvPr>
          <p:cNvCxnSpPr/>
          <p:nvPr/>
        </p:nvCxnSpPr>
        <p:spPr>
          <a:xfrm>
            <a:off x="3672510" y="913242"/>
            <a:ext cx="57543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3F2A83E-941F-48BB-8C95-82F3ECF279C7}"/>
              </a:ext>
            </a:extLst>
          </p:cNvPr>
          <p:cNvSpPr txBox="1"/>
          <p:nvPr/>
        </p:nvSpPr>
        <p:spPr>
          <a:xfrm>
            <a:off x="90334" y="6445929"/>
            <a:ext cx="48626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MS London" panose="020B0503020203020204" pitchFamily="34" charset="0"/>
              </a:rPr>
              <a:t>Create a name for your new, modified product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4A017D7-6A2A-45B3-A0BC-7CC9044947DF}"/>
              </a:ext>
            </a:extLst>
          </p:cNvPr>
          <p:cNvCxnSpPr>
            <a:cxnSpLocks/>
          </p:cNvCxnSpPr>
          <p:nvPr/>
        </p:nvCxnSpPr>
        <p:spPr>
          <a:xfrm>
            <a:off x="4653585" y="6720364"/>
            <a:ext cx="50683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7719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E09B30B5B8CC478F730F47926091CF" ma:contentTypeVersion="17" ma:contentTypeDescription="Create a new document." ma:contentTypeScope="" ma:versionID="95f610ac5acdbdbaad5830d421ec0bcf">
  <xsd:schema xmlns:xsd="http://www.w3.org/2001/XMLSchema" xmlns:xs="http://www.w3.org/2001/XMLSchema" xmlns:p="http://schemas.microsoft.com/office/2006/metadata/properties" xmlns:ns2="b409bf46-b67d-4a06-9d8c-c85409b9eb8c" xmlns:ns3="e509842e-53a5-4bb7-bc73-44700463a8be" targetNamespace="http://schemas.microsoft.com/office/2006/metadata/properties" ma:root="true" ma:fieldsID="cdaea86eb16ac1c9989b4959bbd3fe04" ns2:_="" ns3:_="">
    <xsd:import namespace="b409bf46-b67d-4a06-9d8c-c85409b9eb8c"/>
    <xsd:import namespace="e509842e-53a5-4bb7-bc73-44700463a8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9bf46-b67d-4a06-9d8c-c85409b9eb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293ec6e-e2cf-44ce-b850-8c312a9f0b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09842e-53a5-4bb7-bc73-44700463a8be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ac3ca479-6195-4458-a539-c91f191387fc}" ma:internalName="TaxCatchAll" ma:showField="CatchAllData" ma:web="e509842e-53a5-4bb7-bc73-44700463a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509842e-53a5-4bb7-bc73-44700463a8be" xsi:nil="true"/>
    <lcf76f155ced4ddcb4097134ff3c332f xmlns="b409bf46-b67d-4a06-9d8c-c85409b9eb8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426E28A-E938-4A3A-8F2C-928137532414}"/>
</file>

<file path=customXml/itemProps2.xml><?xml version="1.0" encoding="utf-8"?>
<ds:datastoreItem xmlns:ds="http://schemas.openxmlformats.org/officeDocument/2006/customXml" ds:itemID="{ED2F6579-566B-48D6-B045-502367C76442}"/>
</file>

<file path=customXml/itemProps3.xml><?xml version="1.0" encoding="utf-8"?>
<ds:datastoreItem xmlns:ds="http://schemas.openxmlformats.org/officeDocument/2006/customXml" ds:itemID="{5E590201-16DA-4A3E-8738-6E9E7A09C75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91</Words>
  <Application>Microsoft Office PowerPoint</Application>
  <PresentationFormat>A4 Paper (210x297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MS London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Bunce, Caroline</dc:creator>
  <cp:lastModifiedBy>Bunce, Caroline</cp:lastModifiedBy>
  <cp:revision>5</cp:revision>
  <dcterms:created xsi:type="dcterms:W3CDTF">2021-02-04T10:02:48Z</dcterms:created>
  <dcterms:modified xsi:type="dcterms:W3CDTF">2021-03-31T08:19:31Z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0x01010010E09B30B5B8CC478F730F47926091CF</vt:lpwstr>
  </property>
  <property fmtid="{D5CDD505-2E9C-101B-9397-08002B2CF9AE}" pid="3" name="MediaServiceImageTags">
    <vt:lpwstr/>
  </property>
</Properties>
</file>