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258" r:id="rId6"/>
    <p:sldId id="311" r:id="rId7"/>
    <p:sldId id="324" r:id="rId8"/>
    <p:sldId id="312" r:id="rId9"/>
    <p:sldId id="313" r:id="rId10"/>
    <p:sldId id="314" r:id="rId11"/>
    <p:sldId id="315" r:id="rId12"/>
    <p:sldId id="316" r:id="rId13"/>
    <p:sldId id="317" r:id="rId14"/>
    <p:sldId id="1233" r:id="rId15"/>
    <p:sldId id="1232" r:id="rId16"/>
    <p:sldId id="318" r:id="rId17"/>
    <p:sldId id="328" r:id="rId18"/>
    <p:sldId id="306" r:id="rId19"/>
    <p:sldId id="319" r:id="rId20"/>
    <p:sldId id="320" r:id="rId21"/>
    <p:sldId id="321" r:id="rId22"/>
    <p:sldId id="326" r:id="rId23"/>
    <p:sldId id="1234" r:id="rId24"/>
    <p:sldId id="1235" r:id="rId25"/>
    <p:sldId id="322" r:id="rId26"/>
    <p:sldId id="329" r:id="rId27"/>
    <p:sldId id="330" r:id="rId28"/>
    <p:sldId id="323" r:id="rId29"/>
    <p:sldId id="332" r:id="rId30"/>
    <p:sldId id="331" r:id="rId31"/>
    <p:sldId id="1230" r:id="rId32"/>
    <p:sldId id="1231" r:id="rId33"/>
    <p:sldId id="333" r:id="rId3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Bentley" initials="EB" lastIdx="1" clrIdx="0">
    <p:extLst>
      <p:ext uri="{19B8F6BF-5375-455C-9EA6-DF929625EA0E}">
        <p15:presenceInfo xmlns:p15="http://schemas.microsoft.com/office/powerpoint/2012/main" userId="S::19bentl_e@students.ossettacademy.co.uk::2cb7014a-ff24-4e17-8991-a271b168b5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487A3F"/>
    <a:srgbClr val="51A5C0"/>
    <a:srgbClr val="007481"/>
    <a:srgbClr val="5EB132"/>
    <a:srgbClr val="F67339"/>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4327D-14C2-48D2-4C37-351D6D9ADCC1}" v="33" dt="2023-01-04T13:34:37.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6" autoAdjust="0"/>
    <p:restoredTop sz="95170"/>
  </p:normalViewPr>
  <p:slideViewPr>
    <p:cSldViewPr snapToGrid="0">
      <p:cViewPr>
        <p:scale>
          <a:sx n="46" d="100"/>
          <a:sy n="46" d="100"/>
        </p:scale>
        <p:origin x="2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nce, Caroline" userId="S::caroline.bunce@mnscorp.net::927ee524-7484-4574-84dc-db5d8ef6b066" providerId="AD" clId="Web-{04D4327D-14C2-48D2-4C37-351D6D9ADCC1}"/>
    <pc:docChg chg="addSld delSld modSld">
      <pc:chgData name="Bunce, Caroline" userId="S::caroline.bunce@mnscorp.net::927ee524-7484-4574-84dc-db5d8ef6b066" providerId="AD" clId="Web-{04D4327D-14C2-48D2-4C37-351D6D9ADCC1}" dt="2023-01-04T13:34:37.291" v="31" actId="14100"/>
      <pc:docMkLst>
        <pc:docMk/>
      </pc:docMkLst>
      <pc:sldChg chg="addSp delSp modSp">
        <pc:chgData name="Bunce, Caroline" userId="S::caroline.bunce@mnscorp.net::927ee524-7484-4574-84dc-db5d8ef6b066" providerId="AD" clId="Web-{04D4327D-14C2-48D2-4C37-351D6D9ADCC1}" dt="2023-01-04T13:33:24.864" v="3" actId="14100"/>
        <pc:sldMkLst>
          <pc:docMk/>
          <pc:sldMk cId="3224347843" sldId="257"/>
        </pc:sldMkLst>
        <pc:picChg chg="add mod">
          <ac:chgData name="Bunce, Caroline" userId="S::caroline.bunce@mnscorp.net::927ee524-7484-4574-84dc-db5d8ef6b066" providerId="AD" clId="Web-{04D4327D-14C2-48D2-4C37-351D6D9ADCC1}" dt="2023-01-04T13:33:24.864" v="3" actId="14100"/>
          <ac:picMkLst>
            <pc:docMk/>
            <pc:sldMk cId="3224347843" sldId="257"/>
            <ac:picMk id="3" creationId="{097FE015-B4E9-B522-5D13-CB3A1B1279B5}"/>
          </ac:picMkLst>
        </pc:picChg>
        <pc:picChg chg="del">
          <ac:chgData name="Bunce, Caroline" userId="S::caroline.bunce@mnscorp.net::927ee524-7484-4574-84dc-db5d8ef6b066" providerId="AD" clId="Web-{04D4327D-14C2-48D2-4C37-351D6D9ADCC1}" dt="2023-01-04T13:33:18.582" v="0"/>
          <ac:picMkLst>
            <pc:docMk/>
            <pc:sldMk cId="3224347843" sldId="257"/>
            <ac:picMk id="20" creationId="{25439062-7A16-CA4F-83F7-1E37E3C04895}"/>
          </ac:picMkLst>
        </pc:picChg>
      </pc:sldChg>
      <pc:sldChg chg="addSp delSp">
        <pc:chgData name="Bunce, Caroline" userId="S::caroline.bunce@mnscorp.net::927ee524-7484-4574-84dc-db5d8ef6b066" providerId="AD" clId="Web-{04D4327D-14C2-48D2-4C37-351D6D9ADCC1}" dt="2023-01-04T13:33:28.426" v="5"/>
        <pc:sldMkLst>
          <pc:docMk/>
          <pc:sldMk cId="714212908" sldId="258"/>
        </pc:sldMkLst>
        <pc:picChg chg="add">
          <ac:chgData name="Bunce, Caroline" userId="S::caroline.bunce@mnscorp.net::927ee524-7484-4574-84dc-db5d8ef6b066" providerId="AD" clId="Web-{04D4327D-14C2-48D2-4C37-351D6D9ADCC1}" dt="2023-01-04T13:33:28.426" v="5"/>
          <ac:picMkLst>
            <pc:docMk/>
            <pc:sldMk cId="714212908" sldId="258"/>
            <ac:picMk id="4" creationId="{7FF6DD0C-FD6B-9F34-C208-E6FF835E1A1A}"/>
          </ac:picMkLst>
        </pc:picChg>
        <pc:picChg chg="del">
          <ac:chgData name="Bunce, Caroline" userId="S::caroline.bunce@mnscorp.net::927ee524-7484-4574-84dc-db5d8ef6b066" providerId="AD" clId="Web-{04D4327D-14C2-48D2-4C37-351D6D9ADCC1}" dt="2023-01-04T13:33:28.114" v="4"/>
          <ac:picMkLst>
            <pc:docMk/>
            <pc:sldMk cId="714212908" sldId="258"/>
            <ac:picMk id="28" creationId="{590F84F1-3B9F-844A-B3EC-849FCA5F60D5}"/>
          </ac:picMkLst>
        </pc:picChg>
      </pc:sldChg>
      <pc:sldChg chg="addSp delSp modSp">
        <pc:chgData name="Bunce, Caroline" userId="S::caroline.bunce@mnscorp.net::927ee524-7484-4574-84dc-db5d8ef6b066" providerId="AD" clId="Web-{04D4327D-14C2-48D2-4C37-351D6D9ADCC1}" dt="2023-01-04T13:34:37.291" v="31" actId="14100"/>
        <pc:sldMkLst>
          <pc:docMk/>
          <pc:sldMk cId="1008824901" sldId="311"/>
        </pc:sldMkLst>
        <pc:picChg chg="add mod">
          <ac:chgData name="Bunce, Caroline" userId="S::caroline.bunce@mnscorp.net::927ee524-7484-4574-84dc-db5d8ef6b066" providerId="AD" clId="Web-{04D4327D-14C2-48D2-4C37-351D6D9ADCC1}" dt="2023-01-04T13:34:37.291" v="31" actId="14100"/>
          <ac:picMkLst>
            <pc:docMk/>
            <pc:sldMk cId="1008824901" sldId="311"/>
            <ac:picMk id="3" creationId="{97CDFF71-AD07-71D6-3D4F-022C9F216DAE}"/>
          </ac:picMkLst>
        </pc:picChg>
        <pc:picChg chg="del">
          <ac:chgData name="Bunce, Caroline" userId="S::caroline.bunce@mnscorp.net::927ee524-7484-4574-84dc-db5d8ef6b066" providerId="AD" clId="Web-{04D4327D-14C2-48D2-4C37-351D6D9ADCC1}" dt="2023-01-04T13:33:32.395" v="6"/>
          <ac:picMkLst>
            <pc:docMk/>
            <pc:sldMk cId="1008824901" sldId="311"/>
            <ac:picMk id="20" creationId="{25439062-7A16-CA4F-83F7-1E37E3C04895}"/>
          </ac:picMkLst>
        </pc:picChg>
      </pc:sldChg>
      <pc:sldChg chg="addSp delSp">
        <pc:chgData name="Bunce, Caroline" userId="S::caroline.bunce@mnscorp.net::927ee524-7484-4574-84dc-db5d8ef6b066" providerId="AD" clId="Web-{04D4327D-14C2-48D2-4C37-351D6D9ADCC1}" dt="2023-01-04T13:34:31.978" v="29"/>
        <pc:sldMkLst>
          <pc:docMk/>
          <pc:sldMk cId="2446000243" sldId="312"/>
        </pc:sldMkLst>
        <pc:picChg chg="add del">
          <ac:chgData name="Bunce, Caroline" userId="S::caroline.bunce@mnscorp.net::927ee524-7484-4574-84dc-db5d8ef6b066" providerId="AD" clId="Web-{04D4327D-14C2-48D2-4C37-351D6D9ADCC1}" dt="2023-01-04T13:34:29.274" v="28"/>
          <ac:picMkLst>
            <pc:docMk/>
            <pc:sldMk cId="2446000243" sldId="312"/>
            <ac:picMk id="4" creationId="{6A472A82-78A2-238F-226C-FC107F9BF9B9}"/>
          </ac:picMkLst>
        </pc:picChg>
        <pc:picChg chg="add del">
          <ac:chgData name="Bunce, Caroline" userId="S::caroline.bunce@mnscorp.net::927ee524-7484-4574-84dc-db5d8ef6b066" providerId="AD" clId="Web-{04D4327D-14C2-48D2-4C37-351D6D9ADCC1}" dt="2023-01-04T13:34:31.978" v="29"/>
          <ac:picMkLst>
            <pc:docMk/>
            <pc:sldMk cId="2446000243" sldId="312"/>
            <ac:picMk id="28" creationId="{590F84F1-3B9F-844A-B3EC-849FCA5F60D5}"/>
          </ac:picMkLst>
        </pc:picChg>
      </pc:sldChg>
      <pc:sldChg chg="addSp delSp">
        <pc:chgData name="Bunce, Caroline" userId="S::caroline.bunce@mnscorp.net::927ee524-7484-4574-84dc-db5d8ef6b066" providerId="AD" clId="Web-{04D4327D-14C2-48D2-4C37-351D6D9ADCC1}" dt="2023-01-04T13:34:24.946" v="27"/>
        <pc:sldMkLst>
          <pc:docMk/>
          <pc:sldMk cId="1855085050" sldId="313"/>
        </pc:sldMkLst>
        <pc:picChg chg="add del">
          <ac:chgData name="Bunce, Caroline" userId="S::caroline.bunce@mnscorp.net::927ee524-7484-4574-84dc-db5d8ef6b066" providerId="AD" clId="Web-{04D4327D-14C2-48D2-4C37-351D6D9ADCC1}" dt="2023-01-04T13:34:22.368" v="26"/>
          <ac:picMkLst>
            <pc:docMk/>
            <pc:sldMk cId="1855085050" sldId="313"/>
            <ac:picMk id="3" creationId="{B76DA4DD-6FB7-05D2-C654-33652936EDD6}"/>
          </ac:picMkLst>
        </pc:picChg>
        <pc:picChg chg="add del">
          <ac:chgData name="Bunce, Caroline" userId="S::caroline.bunce@mnscorp.net::927ee524-7484-4574-84dc-db5d8ef6b066" providerId="AD" clId="Web-{04D4327D-14C2-48D2-4C37-351D6D9ADCC1}" dt="2023-01-04T13:34:24.946" v="27"/>
          <ac:picMkLst>
            <pc:docMk/>
            <pc:sldMk cId="1855085050" sldId="313"/>
            <ac:picMk id="20" creationId="{25439062-7A16-CA4F-83F7-1E37E3C04895}"/>
          </ac:picMkLst>
        </pc:picChg>
      </pc:sldChg>
      <pc:sldChg chg="addSp delSp">
        <pc:chgData name="Bunce, Caroline" userId="S::caroline.bunce@mnscorp.net::927ee524-7484-4574-84dc-db5d8ef6b066" providerId="AD" clId="Web-{04D4327D-14C2-48D2-4C37-351D6D9ADCC1}" dt="2023-01-04T13:34:19.914" v="25"/>
        <pc:sldMkLst>
          <pc:docMk/>
          <pc:sldMk cId="164547800" sldId="314"/>
        </pc:sldMkLst>
        <pc:picChg chg="add del">
          <ac:chgData name="Bunce, Caroline" userId="S::caroline.bunce@mnscorp.net::927ee524-7484-4574-84dc-db5d8ef6b066" providerId="AD" clId="Web-{04D4327D-14C2-48D2-4C37-351D6D9ADCC1}" dt="2023-01-04T13:34:16.836" v="24"/>
          <ac:picMkLst>
            <pc:docMk/>
            <pc:sldMk cId="164547800" sldId="314"/>
            <ac:picMk id="4" creationId="{D290533B-9458-1E4E-F91E-6204660A62C1}"/>
          </ac:picMkLst>
        </pc:picChg>
        <pc:picChg chg="add del">
          <ac:chgData name="Bunce, Caroline" userId="S::caroline.bunce@mnscorp.net::927ee524-7484-4574-84dc-db5d8ef6b066" providerId="AD" clId="Web-{04D4327D-14C2-48D2-4C37-351D6D9ADCC1}" dt="2023-01-04T13:34:19.914" v="25"/>
          <ac:picMkLst>
            <pc:docMk/>
            <pc:sldMk cId="164547800" sldId="314"/>
            <ac:picMk id="28" creationId="{590F84F1-3B9F-844A-B3EC-849FCA5F60D5}"/>
          </ac:picMkLst>
        </pc:picChg>
      </pc:sldChg>
      <pc:sldChg chg="addSp delSp">
        <pc:chgData name="Bunce, Caroline" userId="S::caroline.bunce@mnscorp.net::927ee524-7484-4574-84dc-db5d8ef6b066" providerId="AD" clId="Web-{04D4327D-14C2-48D2-4C37-351D6D9ADCC1}" dt="2023-01-04T13:34:14.117" v="23"/>
        <pc:sldMkLst>
          <pc:docMk/>
          <pc:sldMk cId="3425422660" sldId="315"/>
        </pc:sldMkLst>
        <pc:picChg chg="add del">
          <ac:chgData name="Bunce, Caroline" userId="S::caroline.bunce@mnscorp.net::927ee524-7484-4574-84dc-db5d8ef6b066" providerId="AD" clId="Web-{04D4327D-14C2-48D2-4C37-351D6D9ADCC1}" dt="2023-01-04T13:34:11.351" v="22"/>
          <ac:picMkLst>
            <pc:docMk/>
            <pc:sldMk cId="3425422660" sldId="315"/>
            <ac:picMk id="3" creationId="{BD36F5D8-2D66-490D-EA64-73AE1617089C}"/>
          </ac:picMkLst>
        </pc:picChg>
        <pc:picChg chg="add del">
          <ac:chgData name="Bunce, Caroline" userId="S::caroline.bunce@mnscorp.net::927ee524-7484-4574-84dc-db5d8ef6b066" providerId="AD" clId="Web-{04D4327D-14C2-48D2-4C37-351D6D9ADCC1}" dt="2023-01-04T13:34:14.117" v="23"/>
          <ac:picMkLst>
            <pc:docMk/>
            <pc:sldMk cId="3425422660" sldId="315"/>
            <ac:picMk id="20" creationId="{25439062-7A16-CA4F-83F7-1E37E3C04895}"/>
          </ac:picMkLst>
        </pc:picChg>
      </pc:sldChg>
      <pc:sldChg chg="addSp delSp">
        <pc:chgData name="Bunce, Caroline" userId="S::caroline.bunce@mnscorp.net::927ee524-7484-4574-84dc-db5d8ef6b066" providerId="AD" clId="Web-{04D4327D-14C2-48D2-4C37-351D6D9ADCC1}" dt="2023-01-04T13:34:06.851" v="21"/>
        <pc:sldMkLst>
          <pc:docMk/>
          <pc:sldMk cId="751521545" sldId="316"/>
        </pc:sldMkLst>
        <pc:picChg chg="add del">
          <ac:chgData name="Bunce, Caroline" userId="S::caroline.bunce@mnscorp.net::927ee524-7484-4574-84dc-db5d8ef6b066" providerId="AD" clId="Web-{04D4327D-14C2-48D2-4C37-351D6D9ADCC1}" dt="2023-01-04T13:34:04.507" v="20"/>
          <ac:picMkLst>
            <pc:docMk/>
            <pc:sldMk cId="751521545" sldId="316"/>
            <ac:picMk id="4" creationId="{312B2C32-EDBF-EB98-A155-7FBB6FE7F3BB}"/>
          </ac:picMkLst>
        </pc:picChg>
        <pc:picChg chg="add del">
          <ac:chgData name="Bunce, Caroline" userId="S::caroline.bunce@mnscorp.net::927ee524-7484-4574-84dc-db5d8ef6b066" providerId="AD" clId="Web-{04D4327D-14C2-48D2-4C37-351D6D9ADCC1}" dt="2023-01-04T13:34:06.851" v="21"/>
          <ac:picMkLst>
            <pc:docMk/>
            <pc:sldMk cId="751521545" sldId="316"/>
            <ac:picMk id="28" creationId="{590F84F1-3B9F-844A-B3EC-849FCA5F60D5}"/>
          </ac:picMkLst>
        </pc:picChg>
      </pc:sldChg>
      <pc:sldChg chg="add del">
        <pc:chgData name="Bunce, Caroline" userId="S::caroline.bunce@mnscorp.net::927ee524-7484-4574-84dc-db5d8ef6b066" providerId="AD" clId="Web-{04D4327D-14C2-48D2-4C37-351D6D9ADCC1}" dt="2023-01-04T13:34:34.447" v="30"/>
        <pc:sldMkLst>
          <pc:docMk/>
          <pc:sldMk cId="3877278337"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E513C-5826-4F60-B0E6-5C22978D4E79}" type="datetimeFigureOut">
              <a:rPr lang="en-GB" smtClean="0"/>
              <a:t>04/01/2023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3058E-0B3C-48C7-89D0-FE0B92B88900}" type="slidenum">
              <a:rPr lang="en-GB" smtClean="0"/>
              <a:t>‹#›</a:t>
            </a:fld>
            <a:endParaRPr lang="en-GB"/>
          </a:p>
        </p:txBody>
      </p:sp>
    </p:spTree>
    <p:extLst>
      <p:ext uri="{BB962C8B-B14F-4D97-AF65-F5344CB8AC3E}">
        <p14:creationId xmlns:p14="http://schemas.microsoft.com/office/powerpoint/2010/main" val="212690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emf"/><Relationship Id="rId10" Type="http://schemas.openxmlformats.org/officeDocument/2006/relationships/image" Target="../media/image8.emf"/><Relationship Id="rId4" Type="http://schemas.openxmlformats.org/officeDocument/2006/relationships/image" Target="../media/image3.emf"/><Relationship Id="rId9"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1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10" Type="http://schemas.openxmlformats.org/officeDocument/2006/relationships/image" Target="../media/image24.jpeg"/><Relationship Id="rId4" Type="http://schemas.openxmlformats.org/officeDocument/2006/relationships/image" Target="../media/image3.emf"/><Relationship Id="rId9" Type="http://schemas.openxmlformats.org/officeDocument/2006/relationships/image" Target="../media/image8.emf"/></Relationships>
</file>

<file path=ppt/slides/_rels/slide1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emf"/><Relationship Id="rId7" Type="http://schemas.openxmlformats.org/officeDocument/2006/relationships/image" Target="../media/image14.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2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emf"/><Relationship Id="rId10" Type="http://schemas.openxmlformats.org/officeDocument/2006/relationships/image" Target="../media/image8.emf"/><Relationship Id="rId4" Type="http://schemas.openxmlformats.org/officeDocument/2006/relationships/image" Target="../media/image3.emf"/><Relationship Id="rId9" Type="http://schemas.openxmlformats.org/officeDocument/2006/relationships/image" Target="../media/image7.emf"/></Relationships>
</file>

<file path=ppt/slides/_rels/slide2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emf"/><Relationship Id="rId7" Type="http://schemas.openxmlformats.org/officeDocument/2006/relationships/image" Target="../media/image28.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5.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2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emf"/><Relationship Id="rId7" Type="http://schemas.openxmlformats.org/officeDocument/2006/relationships/image" Target="../media/image13.emf"/><Relationship Id="rId12" Type="http://schemas.openxmlformats.org/officeDocument/2006/relationships/image" Target="../media/image34.svg"/><Relationship Id="rId17" Type="http://schemas.openxmlformats.org/officeDocument/2006/relationships/image" Target="../media/image39.svg"/><Relationship Id="rId2" Type="http://schemas.openxmlformats.org/officeDocument/2006/relationships/image" Target="../media/image10.emf"/><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33.png"/><Relationship Id="rId5" Type="http://schemas.openxmlformats.org/officeDocument/2006/relationships/image" Target="../media/image16.png"/><Relationship Id="rId15" Type="http://schemas.openxmlformats.org/officeDocument/2006/relationships/image" Target="../media/image37.jpeg"/><Relationship Id="rId10" Type="http://schemas.openxmlformats.org/officeDocument/2006/relationships/image" Target="../media/image32.svg"/><Relationship Id="rId4" Type="http://schemas.openxmlformats.org/officeDocument/2006/relationships/image" Target="../media/image11.emf"/><Relationship Id="rId9" Type="http://schemas.openxmlformats.org/officeDocument/2006/relationships/image" Target="../media/image31.png"/><Relationship Id="rId1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emf"/><Relationship Id="rId7"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emf"/><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emf"/></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6.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6964" r="443" b="17071"/>
          <a:stretch/>
        </p:blipFill>
        <p:spPr>
          <a:xfrm rot="10800000">
            <a:off x="322432" y="-12477"/>
            <a:ext cx="12115290" cy="689933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8158" t="-24328" r="-1504" b="16506"/>
          <a:stretch/>
        </p:blipFill>
        <p:spPr>
          <a:xfrm>
            <a:off x="-28657" y="3437150"/>
            <a:ext cx="3455030" cy="344752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7" y="3293645"/>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6"/>
          <a:stretch>
            <a:fillRect/>
          </a:stretch>
        </p:blipFill>
        <p:spPr>
          <a:xfrm>
            <a:off x="9679405" y="550544"/>
            <a:ext cx="2276544" cy="14300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7"/>
          <a:stretch>
            <a:fillRect/>
          </a:stretch>
        </p:blipFill>
        <p:spPr>
          <a:xfrm rot="20056471">
            <a:off x="11004822" y="3762435"/>
            <a:ext cx="596990" cy="2855706"/>
          </a:xfrm>
          <a:prstGeom prst="rect">
            <a:avLst/>
          </a:prstGeom>
        </p:spPr>
      </p:pic>
      <p:pic>
        <p:nvPicPr>
          <p:cNvPr id="2" name="Picture 1">
            <a:extLst>
              <a:ext uri="{FF2B5EF4-FFF2-40B4-BE49-F238E27FC236}">
                <a16:creationId xmlns:a16="http://schemas.microsoft.com/office/drawing/2014/main" id="{2F3254BB-5658-DE42-A9CD-6EE442ECB6FF}"/>
              </a:ext>
            </a:extLst>
          </p:cNvPr>
          <p:cNvPicPr>
            <a:picLocks noChangeAspect="1"/>
          </p:cNvPicPr>
          <p:nvPr/>
        </p:nvPicPr>
        <p:blipFill>
          <a:blip r:embed="rId8"/>
          <a:stretch>
            <a:fillRect/>
          </a:stretch>
        </p:blipFill>
        <p:spPr>
          <a:xfrm>
            <a:off x="2748061" y="2559377"/>
            <a:ext cx="7666572" cy="2538257"/>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339241" y="151726"/>
            <a:ext cx="4076197" cy="2243448"/>
          </a:xfrm>
          <a:prstGeom prst="rect">
            <a:avLst/>
          </a:prstGeom>
        </p:spPr>
      </p:pic>
      <p:sp>
        <p:nvSpPr>
          <p:cNvPr id="13" name="TextBox 12">
            <a:extLst>
              <a:ext uri="{FF2B5EF4-FFF2-40B4-BE49-F238E27FC236}">
                <a16:creationId xmlns:a16="http://schemas.microsoft.com/office/drawing/2014/main" id="{E07DA123-8EA0-4B16-A22A-191679982D13}"/>
              </a:ext>
            </a:extLst>
          </p:cNvPr>
          <p:cNvSpPr txBox="1"/>
          <p:nvPr/>
        </p:nvSpPr>
        <p:spPr>
          <a:xfrm>
            <a:off x="1425171" y="5190288"/>
            <a:ext cx="9909811"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Lesson 1</a:t>
            </a:r>
            <a:endParaRPr kumimoji="0" lang="en-GB" sz="5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pic>
        <p:nvPicPr>
          <p:cNvPr id="3" name="Picture 6" descr="Logo&#10;&#10;Description automatically generated">
            <a:extLst>
              <a:ext uri="{FF2B5EF4-FFF2-40B4-BE49-F238E27FC236}">
                <a16:creationId xmlns:a16="http://schemas.microsoft.com/office/drawing/2014/main" id="{097FE015-B4E9-B522-5D13-CB3A1B1279B5}"/>
              </a:ext>
            </a:extLst>
          </p:cNvPr>
          <p:cNvPicPr>
            <a:picLocks noChangeAspect="1"/>
          </p:cNvPicPr>
          <p:nvPr/>
        </p:nvPicPr>
        <p:blipFill>
          <a:blip r:embed="rId10"/>
          <a:stretch>
            <a:fillRect/>
          </a:stretch>
        </p:blipFill>
        <p:spPr>
          <a:xfrm>
            <a:off x="223837" y="5398308"/>
            <a:ext cx="1612107" cy="1300133"/>
          </a:xfrm>
          <a:prstGeom prst="rect">
            <a:avLst/>
          </a:prstGeom>
        </p:spPr>
      </p:pic>
    </p:spTree>
    <p:extLst>
      <p:ext uri="{BB962C8B-B14F-4D97-AF65-F5344CB8AC3E}">
        <p14:creationId xmlns:p14="http://schemas.microsoft.com/office/powerpoint/2010/main" val="3224347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2907586"/>
            <a:ext cx="3477084"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6" y="3293646"/>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10003444" y="10304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5" name="Title 1">
            <a:extLst>
              <a:ext uri="{FF2B5EF4-FFF2-40B4-BE49-F238E27FC236}">
                <a16:creationId xmlns:a16="http://schemas.microsoft.com/office/drawing/2014/main" id="{046069EF-540A-4CD2-B1B2-FC9563841A11}"/>
              </a:ext>
            </a:extLst>
          </p:cNvPr>
          <p:cNvSpPr txBox="1">
            <a:spLocks/>
          </p:cNvSpPr>
          <p:nvPr/>
        </p:nvSpPr>
        <p:spPr>
          <a:xfrm>
            <a:off x="2664263" y="1238166"/>
            <a:ext cx="8244408" cy="1791072"/>
          </a:xfrm>
          <a:prstGeom prst="rect">
            <a:avLst/>
          </a:prstGeom>
        </p:spPr>
        <p:txBody>
          <a:bodyPr vert="horz" lIns="91440" tIns="45720" rIns="91440" bIns="45720" rtlCol="0" anchor="ctr">
            <a:normAutofit fontScale="97500"/>
          </a:bodyPr>
          <a:lstStyle/>
          <a:p>
            <a:pPr algn="ctr">
              <a:spcBef>
                <a:spcPct val="0"/>
              </a:spcBef>
              <a:defRPr/>
            </a:pPr>
            <a:br>
              <a:rPr lang="en-GB" sz="4400" b="1" dirty="0">
                <a:latin typeface="+mj-lt"/>
                <a:ea typeface="+mj-ea"/>
                <a:cs typeface="+mj-cs"/>
              </a:rPr>
            </a:br>
            <a:r>
              <a:rPr lang="en-GB" sz="6800" b="1" dirty="0">
                <a:latin typeface="MS London" panose="020B0503020203020204" pitchFamily="34" charset="0"/>
                <a:ea typeface="+mj-ea"/>
                <a:cs typeface="+mj-cs"/>
              </a:rPr>
              <a:t>Lesson 1 Plenary</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6" name="TextBox 15">
            <a:extLst>
              <a:ext uri="{FF2B5EF4-FFF2-40B4-BE49-F238E27FC236}">
                <a16:creationId xmlns:a16="http://schemas.microsoft.com/office/drawing/2014/main" id="{766A917E-029D-498C-9542-846467717B0E}"/>
              </a:ext>
            </a:extLst>
          </p:cNvPr>
          <p:cNvSpPr txBox="1"/>
          <p:nvPr/>
        </p:nvSpPr>
        <p:spPr>
          <a:xfrm>
            <a:off x="1738542" y="2841312"/>
            <a:ext cx="9708065" cy="1201163"/>
          </a:xfrm>
          <a:prstGeom prst="rect">
            <a:avLst/>
          </a:prstGeom>
          <a:noFill/>
        </p:spPr>
        <p:txBody>
          <a:bodyPr wrap="square">
            <a:spAutoFit/>
          </a:bodyPr>
          <a:lstStyle/>
          <a:p>
            <a:pPr defTabSz="685800">
              <a:lnSpc>
                <a:spcPct val="115000"/>
              </a:lnSpc>
              <a:spcAft>
                <a:spcPts val="1000"/>
              </a:spcAft>
              <a:defRPr/>
            </a:pPr>
            <a:r>
              <a:rPr lang="en-GB" sz="3200" b="1" dirty="0">
                <a:latin typeface="MS London" panose="020B0503020203020204" pitchFamily="34" charset="0"/>
              </a:rPr>
              <a:t>Q: Why do you think M&amp;S chose to invest so much time into developing this product?</a:t>
            </a:r>
            <a:r>
              <a:rPr lang="en-GB" sz="3200" dirty="0">
                <a:latin typeface="MS London" panose="020B0503020203020204" pitchFamily="34" charset="0"/>
              </a:rPr>
              <a:t> </a:t>
            </a:r>
          </a:p>
        </p:txBody>
      </p:sp>
      <p:sp>
        <p:nvSpPr>
          <p:cNvPr id="14" name="TextBox 13">
            <a:extLst>
              <a:ext uri="{FF2B5EF4-FFF2-40B4-BE49-F238E27FC236}">
                <a16:creationId xmlns:a16="http://schemas.microsoft.com/office/drawing/2014/main" id="{A3C69DD6-3883-4356-A1AA-7FE738F33D18}"/>
              </a:ext>
            </a:extLst>
          </p:cNvPr>
          <p:cNvSpPr txBox="1"/>
          <p:nvPr/>
        </p:nvSpPr>
        <p:spPr>
          <a:xfrm>
            <a:off x="2952154" y="4216414"/>
            <a:ext cx="9708065" cy="1201163"/>
          </a:xfrm>
          <a:prstGeom prst="rect">
            <a:avLst/>
          </a:prstGeom>
          <a:noFill/>
        </p:spPr>
        <p:txBody>
          <a:bodyPr wrap="square">
            <a:spAutoFit/>
          </a:bodyPr>
          <a:lstStyle/>
          <a:p>
            <a:pPr defTabSz="685800">
              <a:lnSpc>
                <a:spcPct val="115000"/>
              </a:lnSpc>
              <a:spcAft>
                <a:spcPts val="1000"/>
              </a:spcAft>
              <a:defRPr/>
            </a:pPr>
            <a:r>
              <a:rPr lang="en-GB" sz="3200" dirty="0">
                <a:latin typeface="MS London" panose="020B0503020203020204" pitchFamily="34" charset="0"/>
              </a:rPr>
              <a:t>List the pros and cons of long product development times.</a:t>
            </a:r>
          </a:p>
        </p:txBody>
      </p:sp>
    </p:spTree>
    <p:extLst>
      <p:ext uri="{BB962C8B-B14F-4D97-AF65-F5344CB8AC3E}">
        <p14:creationId xmlns:p14="http://schemas.microsoft.com/office/powerpoint/2010/main" val="214562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6964" r="443" b="17071"/>
          <a:stretch/>
        </p:blipFill>
        <p:spPr>
          <a:xfrm rot="10800000">
            <a:off x="322432" y="-12477"/>
            <a:ext cx="12115290" cy="689933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8158" t="-24328" r="-1504" b="16506"/>
          <a:stretch/>
        </p:blipFill>
        <p:spPr>
          <a:xfrm>
            <a:off x="-28657" y="3437150"/>
            <a:ext cx="3455030" cy="344752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7" y="3293645"/>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8" y="4911892"/>
            <a:ext cx="1656851" cy="1656851"/>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679405" y="550544"/>
            <a:ext cx="2276544" cy="14300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20056471">
            <a:off x="11004822" y="3762435"/>
            <a:ext cx="596990" cy="2855706"/>
          </a:xfrm>
          <a:prstGeom prst="rect">
            <a:avLst/>
          </a:prstGeom>
        </p:spPr>
      </p:pic>
      <p:pic>
        <p:nvPicPr>
          <p:cNvPr id="2" name="Picture 1">
            <a:extLst>
              <a:ext uri="{FF2B5EF4-FFF2-40B4-BE49-F238E27FC236}">
                <a16:creationId xmlns:a16="http://schemas.microsoft.com/office/drawing/2014/main" id="{2F3254BB-5658-DE42-A9CD-6EE442ECB6FF}"/>
              </a:ext>
            </a:extLst>
          </p:cNvPr>
          <p:cNvPicPr>
            <a:picLocks noChangeAspect="1"/>
          </p:cNvPicPr>
          <p:nvPr/>
        </p:nvPicPr>
        <p:blipFill>
          <a:blip r:embed="rId9"/>
          <a:stretch>
            <a:fillRect/>
          </a:stretch>
        </p:blipFill>
        <p:spPr>
          <a:xfrm>
            <a:off x="2748061" y="2559377"/>
            <a:ext cx="7666572" cy="2538257"/>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10"/>
          <a:stretch>
            <a:fillRect/>
          </a:stretch>
        </p:blipFill>
        <p:spPr>
          <a:xfrm>
            <a:off x="-339241" y="151726"/>
            <a:ext cx="4076197" cy="2243448"/>
          </a:xfrm>
          <a:prstGeom prst="rect">
            <a:avLst/>
          </a:prstGeom>
        </p:spPr>
      </p:pic>
      <p:sp>
        <p:nvSpPr>
          <p:cNvPr id="13" name="TextBox 12">
            <a:extLst>
              <a:ext uri="{FF2B5EF4-FFF2-40B4-BE49-F238E27FC236}">
                <a16:creationId xmlns:a16="http://schemas.microsoft.com/office/drawing/2014/main" id="{E07DA123-8EA0-4B16-A22A-191679982D13}"/>
              </a:ext>
            </a:extLst>
          </p:cNvPr>
          <p:cNvSpPr txBox="1"/>
          <p:nvPr/>
        </p:nvSpPr>
        <p:spPr>
          <a:xfrm>
            <a:off x="1425171" y="5190288"/>
            <a:ext cx="9909811"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Lesson 2</a:t>
            </a:r>
            <a:endParaRPr kumimoji="0" lang="en-GB" sz="5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spTree>
    <p:extLst>
      <p:ext uri="{BB962C8B-B14F-4D97-AF65-F5344CB8AC3E}">
        <p14:creationId xmlns:p14="http://schemas.microsoft.com/office/powerpoint/2010/main" val="316018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2907586"/>
            <a:ext cx="3477084"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6" y="3293646"/>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10003444" y="10304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5" name="Title 1">
            <a:extLst>
              <a:ext uri="{FF2B5EF4-FFF2-40B4-BE49-F238E27FC236}">
                <a16:creationId xmlns:a16="http://schemas.microsoft.com/office/drawing/2014/main" id="{046069EF-540A-4CD2-B1B2-FC9563841A11}"/>
              </a:ext>
            </a:extLst>
          </p:cNvPr>
          <p:cNvSpPr txBox="1">
            <a:spLocks/>
          </p:cNvSpPr>
          <p:nvPr/>
        </p:nvSpPr>
        <p:spPr>
          <a:xfrm>
            <a:off x="2722651" y="717776"/>
            <a:ext cx="8244408" cy="1791072"/>
          </a:xfrm>
          <a:prstGeom prst="rect">
            <a:avLst/>
          </a:prstGeom>
        </p:spPr>
        <p:txBody>
          <a:bodyPr vert="horz" lIns="91440" tIns="45720" rIns="91440" bIns="45720" rtlCol="0" anchor="ctr">
            <a:normAutofit fontScale="97500" lnSpcReduction="10000"/>
          </a:bodyPr>
          <a:lstStyle/>
          <a:p>
            <a:pPr algn="ctr">
              <a:spcBef>
                <a:spcPct val="0"/>
              </a:spcBef>
              <a:defRPr/>
            </a:pPr>
            <a:br>
              <a:rPr lang="en-GB" sz="4400" b="1" dirty="0">
                <a:latin typeface="+mj-lt"/>
                <a:ea typeface="+mj-ea"/>
                <a:cs typeface="+mj-cs"/>
              </a:rPr>
            </a:br>
            <a:r>
              <a:rPr lang="en-GB" sz="7300" b="1" dirty="0">
                <a:latin typeface="MS London" panose="020B0503020203020204" pitchFamily="34" charset="0"/>
                <a:ea typeface="+mj-ea"/>
                <a:cs typeface="+mj-cs"/>
              </a:rPr>
              <a:t>Ingredients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6" name="TextBox 15">
            <a:extLst>
              <a:ext uri="{FF2B5EF4-FFF2-40B4-BE49-F238E27FC236}">
                <a16:creationId xmlns:a16="http://schemas.microsoft.com/office/drawing/2014/main" id="{766A917E-029D-498C-9542-846467717B0E}"/>
              </a:ext>
            </a:extLst>
          </p:cNvPr>
          <p:cNvSpPr txBox="1"/>
          <p:nvPr/>
        </p:nvSpPr>
        <p:spPr>
          <a:xfrm>
            <a:off x="1258994" y="2705449"/>
            <a:ext cx="9708065" cy="1201163"/>
          </a:xfrm>
          <a:prstGeom prst="rect">
            <a:avLst/>
          </a:prstGeom>
          <a:noFill/>
        </p:spPr>
        <p:txBody>
          <a:bodyPr wrap="square">
            <a:spAutoFit/>
          </a:bodyPr>
          <a:lstStyle/>
          <a:p>
            <a:pPr defTabSz="685800">
              <a:lnSpc>
                <a:spcPct val="115000"/>
              </a:lnSpc>
              <a:spcAft>
                <a:spcPts val="1000"/>
              </a:spcAft>
              <a:defRPr/>
            </a:pPr>
            <a:r>
              <a:rPr lang="en-GB" sz="3200" b="1" dirty="0">
                <a:latin typeface="MS London" panose="020B0503020203020204" pitchFamily="34" charset="0"/>
              </a:rPr>
              <a:t>Q: What were the five key ingredients used to make the pudding in the Perfect Pudding? film</a:t>
            </a:r>
            <a:r>
              <a:rPr lang="en-GB" sz="3200" dirty="0">
                <a:latin typeface="MS London" panose="020B0503020203020204" pitchFamily="34" charset="0"/>
              </a:rPr>
              <a:t>. </a:t>
            </a:r>
          </a:p>
        </p:txBody>
      </p:sp>
    </p:spTree>
    <p:extLst>
      <p:ext uri="{BB962C8B-B14F-4D97-AF65-F5344CB8AC3E}">
        <p14:creationId xmlns:p14="http://schemas.microsoft.com/office/powerpoint/2010/main" val="2151342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02456"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399183" y="386464"/>
            <a:ext cx="1325940" cy="2002170"/>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336086" y="4296599"/>
            <a:ext cx="1502508" cy="2379972"/>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434199" y="4972612"/>
            <a:ext cx="1309212" cy="1562253"/>
          </a:xfrm>
          <a:prstGeom prst="rect">
            <a:avLst/>
          </a:prstGeom>
        </p:spPr>
      </p:pic>
      <p:sp>
        <p:nvSpPr>
          <p:cNvPr id="12" name="Title 1">
            <a:extLst>
              <a:ext uri="{FF2B5EF4-FFF2-40B4-BE49-F238E27FC236}">
                <a16:creationId xmlns:a16="http://schemas.microsoft.com/office/drawing/2014/main" id="{417CC657-06EA-46FD-8A74-78A73C597485}"/>
              </a:ext>
            </a:extLst>
          </p:cNvPr>
          <p:cNvSpPr txBox="1">
            <a:spLocks/>
          </p:cNvSpPr>
          <p:nvPr/>
        </p:nvSpPr>
        <p:spPr>
          <a:xfrm>
            <a:off x="2669417" y="443361"/>
            <a:ext cx="8244408" cy="1791072"/>
          </a:xfrm>
          <a:prstGeom prst="rect">
            <a:avLst/>
          </a:prstGeom>
        </p:spPr>
        <p:txBody>
          <a:bodyPr vert="horz" lIns="91440" tIns="45720" rIns="91440" bIns="45720" rtlCol="0" anchor="ctr">
            <a:normAutofit fontScale="900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Ingredients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4" name="TextBox 13">
            <a:extLst>
              <a:ext uri="{FF2B5EF4-FFF2-40B4-BE49-F238E27FC236}">
                <a16:creationId xmlns:a16="http://schemas.microsoft.com/office/drawing/2014/main" id="{62C72B76-91E3-4DE1-95AB-E8F6C9DF7A0F}"/>
              </a:ext>
            </a:extLst>
          </p:cNvPr>
          <p:cNvSpPr txBox="1"/>
          <p:nvPr/>
        </p:nvSpPr>
        <p:spPr>
          <a:xfrm>
            <a:off x="1932926" y="2452015"/>
            <a:ext cx="8980899" cy="2742161"/>
          </a:xfrm>
          <a:prstGeom prst="rect">
            <a:avLst/>
          </a:prstGeom>
          <a:noFill/>
        </p:spPr>
        <p:txBody>
          <a:bodyPr wrap="square">
            <a:spAutoFit/>
          </a:bodyPr>
          <a:lstStyle/>
          <a:p>
            <a:pPr marL="457200" indent="-457200" defTabSz="685800">
              <a:lnSpc>
                <a:spcPct val="115000"/>
              </a:lnSpc>
              <a:spcAft>
                <a:spcPts val="1000"/>
              </a:spcAft>
              <a:buFont typeface="Arial" panose="020B0604020202020204" pitchFamily="34" charset="0"/>
              <a:buChar char="•"/>
              <a:defRPr/>
            </a:pPr>
            <a:r>
              <a:rPr lang="en-GB" sz="3600" b="1" dirty="0">
                <a:latin typeface="MS London" panose="020B0503020203020204" pitchFamily="34" charset="0"/>
              </a:rPr>
              <a:t>Sort the cards in your pack</a:t>
            </a:r>
          </a:p>
          <a:p>
            <a:pPr marL="457200" indent="-457200" defTabSz="685800">
              <a:lnSpc>
                <a:spcPct val="115000"/>
              </a:lnSpc>
              <a:spcAft>
                <a:spcPts val="1000"/>
              </a:spcAft>
              <a:buFont typeface="Arial" panose="020B0604020202020204" pitchFamily="34" charset="0"/>
              <a:buChar char="•"/>
              <a:defRPr/>
            </a:pPr>
            <a:r>
              <a:rPr lang="en-GB" sz="3600" b="1" dirty="0">
                <a:latin typeface="MS London" panose="020B0503020203020204" pitchFamily="34" charset="0"/>
              </a:rPr>
              <a:t>Match each ingredient with a description and a molecular structure</a:t>
            </a:r>
            <a:endParaRPr lang="en-GB" sz="3600" dirty="0">
              <a:latin typeface="MS London" panose="020B0503020203020204" pitchFamily="34" charset="0"/>
            </a:endParaRPr>
          </a:p>
        </p:txBody>
      </p:sp>
    </p:spTree>
    <p:extLst>
      <p:ext uri="{BB962C8B-B14F-4D97-AF65-F5344CB8AC3E}">
        <p14:creationId xmlns:p14="http://schemas.microsoft.com/office/powerpoint/2010/main" val="97419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3524" b="19202"/>
          <a:stretch/>
        </p:blipFill>
        <p:spPr>
          <a:xfrm>
            <a:off x="975314"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222387"/>
            <a:ext cx="2674450"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265003" y="291032"/>
            <a:ext cx="1325940" cy="2002170"/>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648505" y="4900871"/>
            <a:ext cx="1161816" cy="1840316"/>
          </a:xfrm>
          <a:prstGeom prst="rect">
            <a:avLst/>
          </a:prstGeom>
        </p:spPr>
      </p:pic>
      <p:sp>
        <p:nvSpPr>
          <p:cNvPr id="12" name="Title 1">
            <a:extLst>
              <a:ext uri="{FF2B5EF4-FFF2-40B4-BE49-F238E27FC236}">
                <a16:creationId xmlns:a16="http://schemas.microsoft.com/office/drawing/2014/main" id="{417CC657-06EA-46FD-8A74-78A73C597485}"/>
              </a:ext>
            </a:extLst>
          </p:cNvPr>
          <p:cNvSpPr txBox="1">
            <a:spLocks/>
          </p:cNvSpPr>
          <p:nvPr/>
        </p:nvSpPr>
        <p:spPr>
          <a:xfrm>
            <a:off x="2901052" y="140368"/>
            <a:ext cx="8244408" cy="1791072"/>
          </a:xfrm>
          <a:prstGeom prst="rect">
            <a:avLst/>
          </a:prstGeom>
        </p:spPr>
        <p:txBody>
          <a:bodyPr vert="horz" lIns="91440" tIns="45720" rIns="91440" bIns="45720" rtlCol="0" anchor="ctr">
            <a:normAutofit fontScale="900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Ingredients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1" name="Content Placeholder 2">
            <a:extLst>
              <a:ext uri="{FF2B5EF4-FFF2-40B4-BE49-F238E27FC236}">
                <a16:creationId xmlns:a16="http://schemas.microsoft.com/office/drawing/2014/main" id="{3644DF76-781D-4B2E-9EF3-E39C11DCF0CC}"/>
              </a:ext>
            </a:extLst>
          </p:cNvPr>
          <p:cNvSpPr>
            <a:spLocks noGrp="1"/>
          </p:cNvSpPr>
          <p:nvPr>
            <p:ph idx="1"/>
          </p:nvPr>
        </p:nvSpPr>
        <p:spPr>
          <a:xfrm>
            <a:off x="1865928" y="1853301"/>
            <a:ext cx="9593797" cy="4131840"/>
          </a:xfrm>
        </p:spPr>
        <p:txBody>
          <a:bodyPr>
            <a:normAutofit/>
          </a:bodyPr>
          <a:lstStyle/>
          <a:p>
            <a:pPr marL="0" indent="0">
              <a:buNone/>
            </a:pPr>
            <a:r>
              <a:rPr lang="en-GB" sz="3200" b="1" dirty="0">
                <a:latin typeface="MS London" panose="020B0503020203020204" pitchFamily="34" charset="0"/>
              </a:rPr>
              <a:t>Which ingredient</a:t>
            </a:r>
          </a:p>
          <a:p>
            <a:pPr marL="0" indent="0">
              <a:buNone/>
            </a:pPr>
            <a:endParaRPr lang="en-GB" sz="800" b="1" dirty="0">
              <a:latin typeface="MS London" panose="020B0503020203020204" pitchFamily="34" charset="0"/>
            </a:endParaRPr>
          </a:p>
          <a:p>
            <a:pPr lvl="1"/>
            <a:r>
              <a:rPr lang="en-GB" sz="3000" dirty="0">
                <a:latin typeface="MS London" panose="020B0503020203020204" pitchFamily="34" charset="0"/>
              </a:rPr>
              <a:t>Helps the pudding to coagulate?</a:t>
            </a:r>
          </a:p>
          <a:p>
            <a:pPr lvl="1"/>
            <a:r>
              <a:rPr lang="en-GB" sz="3000" dirty="0">
                <a:latin typeface="MS London" panose="020B0503020203020204" pitchFamily="34" charset="0"/>
              </a:rPr>
              <a:t>Flavours by sweetening and colours by caramelising when heated?</a:t>
            </a:r>
          </a:p>
          <a:p>
            <a:pPr lvl="1"/>
            <a:r>
              <a:rPr lang="en-GB" sz="3000" dirty="0">
                <a:latin typeface="MS London" panose="020B0503020203020204" pitchFamily="34" charset="0"/>
              </a:rPr>
              <a:t>Moistens a baked mixture such as the sponge whilst extending shelf life?</a:t>
            </a:r>
          </a:p>
          <a:p>
            <a:pPr lvl="1"/>
            <a:r>
              <a:rPr lang="en-GB" sz="3000" dirty="0">
                <a:latin typeface="MS London" panose="020B0503020203020204" pitchFamily="34" charset="0"/>
              </a:rPr>
              <a:t>Helps the pudding keep its structure?</a:t>
            </a:r>
          </a:p>
        </p:txBody>
      </p:sp>
    </p:spTree>
    <p:extLst>
      <p:ext uri="{BB962C8B-B14F-4D97-AF65-F5344CB8AC3E}">
        <p14:creationId xmlns:p14="http://schemas.microsoft.com/office/powerpoint/2010/main" val="2945871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73796" y="-240680"/>
            <a:ext cx="8244408" cy="1791072"/>
          </a:xfrm>
          <a:prstGeom prst="rect">
            <a:avLst/>
          </a:prstGeom>
        </p:spPr>
        <p:txBody>
          <a:bodyPr vert="horz" lIns="91440" tIns="45720" rIns="91440" bIns="45720" rtlCol="0" anchor="ctr">
            <a:normAutofit fontScale="97500"/>
          </a:bodyPr>
          <a:lstStyle/>
          <a:p>
            <a:pPr algn="ctr">
              <a:spcBef>
                <a:spcPct val="0"/>
              </a:spcBef>
              <a:defRPr/>
            </a:pPr>
            <a:br>
              <a:rPr lang="en-GB" sz="4400" b="1" dirty="0">
                <a:latin typeface="+mj-lt"/>
                <a:ea typeface="+mj-ea"/>
                <a:cs typeface="+mj-cs"/>
              </a:rPr>
            </a:br>
            <a:r>
              <a:rPr lang="en-GB" sz="4500" b="1" dirty="0">
                <a:latin typeface="MS London" panose="020B0503020203020204" pitchFamily="34" charset="0"/>
                <a:ea typeface="+mj-ea"/>
                <a:cs typeface="+mj-cs"/>
              </a:rPr>
              <a:t>Ingredients – the answers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pic>
        <p:nvPicPr>
          <p:cNvPr id="4" name="Picture 3">
            <a:extLst>
              <a:ext uri="{FF2B5EF4-FFF2-40B4-BE49-F238E27FC236}">
                <a16:creationId xmlns:a16="http://schemas.microsoft.com/office/drawing/2014/main" id="{EC75D412-4E5A-4FC6-9C83-9EE1D9A220A6}"/>
              </a:ext>
            </a:extLst>
          </p:cNvPr>
          <p:cNvPicPr>
            <a:picLocks noChangeAspect="1"/>
          </p:cNvPicPr>
          <p:nvPr/>
        </p:nvPicPr>
        <p:blipFill rotWithShape="1">
          <a:blip r:embed="rId2"/>
          <a:srcRect l="34299" t="55473" r="42585" b="14960"/>
          <a:stretch/>
        </p:blipFill>
        <p:spPr>
          <a:xfrm>
            <a:off x="344102" y="4501570"/>
            <a:ext cx="1128281" cy="811791"/>
          </a:xfrm>
          <a:prstGeom prst="rect">
            <a:avLst/>
          </a:prstGeom>
        </p:spPr>
      </p:pic>
      <p:pic>
        <p:nvPicPr>
          <p:cNvPr id="5" name="Picture 4">
            <a:extLst>
              <a:ext uri="{FF2B5EF4-FFF2-40B4-BE49-F238E27FC236}">
                <a16:creationId xmlns:a16="http://schemas.microsoft.com/office/drawing/2014/main" id="{B8F5890B-6DC1-4CDE-8765-30C5A7847AD8}"/>
              </a:ext>
            </a:extLst>
          </p:cNvPr>
          <p:cNvPicPr>
            <a:picLocks noChangeAspect="1"/>
          </p:cNvPicPr>
          <p:nvPr/>
        </p:nvPicPr>
        <p:blipFill rotWithShape="1">
          <a:blip r:embed="rId2"/>
          <a:srcRect l="34299" t="23819" r="43251" b="46615"/>
          <a:stretch/>
        </p:blipFill>
        <p:spPr>
          <a:xfrm>
            <a:off x="222715" y="892208"/>
            <a:ext cx="1371054" cy="1015663"/>
          </a:xfrm>
          <a:prstGeom prst="rect">
            <a:avLst/>
          </a:prstGeom>
        </p:spPr>
      </p:pic>
      <p:pic>
        <p:nvPicPr>
          <p:cNvPr id="6" name="Picture 5">
            <a:extLst>
              <a:ext uri="{FF2B5EF4-FFF2-40B4-BE49-F238E27FC236}">
                <a16:creationId xmlns:a16="http://schemas.microsoft.com/office/drawing/2014/main" id="{ED1FAAC7-FCD8-4B4F-B7E1-FA10C4FBA720}"/>
              </a:ext>
            </a:extLst>
          </p:cNvPr>
          <p:cNvPicPr>
            <a:picLocks noChangeAspect="1"/>
          </p:cNvPicPr>
          <p:nvPr/>
        </p:nvPicPr>
        <p:blipFill rotWithShape="1">
          <a:blip r:embed="rId2"/>
          <a:srcRect l="61296" t="23819" r="21204" b="46615"/>
          <a:stretch/>
        </p:blipFill>
        <p:spPr>
          <a:xfrm>
            <a:off x="425641" y="3258687"/>
            <a:ext cx="1052467" cy="1000278"/>
          </a:xfrm>
          <a:prstGeom prst="rect">
            <a:avLst/>
          </a:prstGeom>
        </p:spPr>
      </p:pic>
      <p:pic>
        <p:nvPicPr>
          <p:cNvPr id="7" name="Picture 6">
            <a:extLst>
              <a:ext uri="{FF2B5EF4-FFF2-40B4-BE49-F238E27FC236}">
                <a16:creationId xmlns:a16="http://schemas.microsoft.com/office/drawing/2014/main" id="{2E7ADC39-8525-455F-96F7-DE9FA545E3E5}"/>
              </a:ext>
            </a:extLst>
          </p:cNvPr>
          <p:cNvPicPr>
            <a:picLocks noChangeAspect="1"/>
          </p:cNvPicPr>
          <p:nvPr/>
        </p:nvPicPr>
        <p:blipFill rotWithShape="1">
          <a:blip r:embed="rId2"/>
          <a:srcRect l="58989" t="55473" r="20914" b="14960"/>
          <a:stretch/>
        </p:blipFill>
        <p:spPr>
          <a:xfrm>
            <a:off x="269391" y="2033774"/>
            <a:ext cx="1208716" cy="1000278"/>
          </a:xfrm>
          <a:prstGeom prst="rect">
            <a:avLst/>
          </a:prstGeom>
        </p:spPr>
      </p:pic>
      <p:pic>
        <p:nvPicPr>
          <p:cNvPr id="10" name="Picture 9">
            <a:extLst>
              <a:ext uri="{FF2B5EF4-FFF2-40B4-BE49-F238E27FC236}">
                <a16:creationId xmlns:a16="http://schemas.microsoft.com/office/drawing/2014/main" id="{365B2AD9-AF5C-43E1-8E6D-90036A1F683B}"/>
              </a:ext>
            </a:extLst>
          </p:cNvPr>
          <p:cNvPicPr>
            <a:picLocks noChangeAspect="1"/>
          </p:cNvPicPr>
          <p:nvPr/>
        </p:nvPicPr>
        <p:blipFill rotWithShape="1">
          <a:blip r:embed="rId3"/>
          <a:srcRect l="39449" t="23682" r="43359" b="46640"/>
          <a:stretch/>
        </p:blipFill>
        <p:spPr>
          <a:xfrm>
            <a:off x="532578" y="5708329"/>
            <a:ext cx="1014298" cy="984886"/>
          </a:xfrm>
          <a:prstGeom prst="rect">
            <a:avLst/>
          </a:prstGeom>
        </p:spPr>
      </p:pic>
      <p:pic>
        <p:nvPicPr>
          <p:cNvPr id="15" name="Picture 14">
            <a:extLst>
              <a:ext uri="{FF2B5EF4-FFF2-40B4-BE49-F238E27FC236}">
                <a16:creationId xmlns:a16="http://schemas.microsoft.com/office/drawing/2014/main" id="{733429B3-79CE-4D03-AFA7-CE8ED3C3BB71}"/>
              </a:ext>
            </a:extLst>
          </p:cNvPr>
          <p:cNvPicPr>
            <a:picLocks noChangeAspect="1"/>
          </p:cNvPicPr>
          <p:nvPr/>
        </p:nvPicPr>
        <p:blipFill rotWithShape="1">
          <a:blip r:embed="rId3"/>
          <a:srcRect l="35976" t="56143" r="44214" b="15662"/>
          <a:stretch/>
        </p:blipFill>
        <p:spPr>
          <a:xfrm>
            <a:off x="1593769" y="5809380"/>
            <a:ext cx="1089271" cy="872068"/>
          </a:xfrm>
          <a:prstGeom prst="rect">
            <a:avLst/>
          </a:prstGeom>
        </p:spPr>
      </p:pic>
      <p:sp>
        <p:nvSpPr>
          <p:cNvPr id="22" name="TextBox 21">
            <a:extLst>
              <a:ext uri="{FF2B5EF4-FFF2-40B4-BE49-F238E27FC236}">
                <a16:creationId xmlns:a16="http://schemas.microsoft.com/office/drawing/2014/main" id="{5F1326A6-F7E1-4B35-A4BC-C6FD4CCF2A1B}"/>
              </a:ext>
            </a:extLst>
          </p:cNvPr>
          <p:cNvSpPr txBox="1"/>
          <p:nvPr/>
        </p:nvSpPr>
        <p:spPr>
          <a:xfrm>
            <a:off x="3018988" y="2164445"/>
            <a:ext cx="9022321" cy="954107"/>
          </a:xfrm>
          <a:prstGeom prst="rect">
            <a:avLst/>
          </a:prstGeom>
          <a:noFill/>
        </p:spPr>
        <p:txBody>
          <a:bodyPr wrap="square" rtlCol="0">
            <a:spAutoFit/>
          </a:bodyPr>
          <a:lstStyle/>
          <a:p>
            <a:r>
              <a:rPr lang="en-GB" sz="1400" dirty="0">
                <a:latin typeface="MS London" panose="020B0503020203020204" pitchFamily="34" charset="0"/>
              </a:rPr>
              <a:t>This ingredient is solid at room temperature, but when consumed its fat content absorbs heat from the mouth and melts at body temperature – producing a melt-in-the-mouth effect. It also contains a weak stimulant as well as sugar and caffeine which may be responsible for the characteristic ‘buzz’ experienced when eating it.</a:t>
            </a:r>
          </a:p>
        </p:txBody>
      </p:sp>
      <p:sp>
        <p:nvSpPr>
          <p:cNvPr id="23" name="TextBox 22">
            <a:extLst>
              <a:ext uri="{FF2B5EF4-FFF2-40B4-BE49-F238E27FC236}">
                <a16:creationId xmlns:a16="http://schemas.microsoft.com/office/drawing/2014/main" id="{6242FA3B-FB55-4299-A092-F2576455BC58}"/>
              </a:ext>
            </a:extLst>
          </p:cNvPr>
          <p:cNvSpPr txBox="1"/>
          <p:nvPr/>
        </p:nvSpPr>
        <p:spPr>
          <a:xfrm>
            <a:off x="3018990" y="984732"/>
            <a:ext cx="9022322" cy="1169551"/>
          </a:xfrm>
          <a:prstGeom prst="rect">
            <a:avLst/>
          </a:prstGeom>
          <a:noFill/>
        </p:spPr>
        <p:txBody>
          <a:bodyPr wrap="square" rtlCol="0">
            <a:spAutoFit/>
          </a:bodyPr>
          <a:lstStyle/>
          <a:p>
            <a:r>
              <a:rPr lang="en-GB" sz="1400" dirty="0">
                <a:latin typeface="MS London" panose="020B0503020203020204" pitchFamily="34" charset="0"/>
              </a:rPr>
              <a:t>This ingredient serves many functions in baked goods. It adds flavour and colour, contributing to structure (when the molecules are denatured – change their shape – due to heat). It incorporates air when beaten, provides liquid and emulsifies fats with liquid ingredients. </a:t>
            </a:r>
            <a:r>
              <a:rPr lang="en-GB" altLang="en-US" sz="1400" dirty="0">
                <a:latin typeface="MS London" panose="020B0503020203020204" pitchFamily="34" charset="0"/>
              </a:rPr>
              <a:t>It’s also used as a thickener in custards. It coagulates (sets) at 60°C to 70°C, so when these temperatures are reached it begins to thicken the mixture.</a:t>
            </a:r>
          </a:p>
        </p:txBody>
      </p:sp>
      <p:sp>
        <p:nvSpPr>
          <p:cNvPr id="24" name="TextBox 23">
            <a:extLst>
              <a:ext uri="{FF2B5EF4-FFF2-40B4-BE49-F238E27FC236}">
                <a16:creationId xmlns:a16="http://schemas.microsoft.com/office/drawing/2014/main" id="{BE7FF5FC-E7D5-4E74-B020-F8F520C72A28}"/>
              </a:ext>
            </a:extLst>
          </p:cNvPr>
          <p:cNvSpPr txBox="1"/>
          <p:nvPr/>
        </p:nvSpPr>
        <p:spPr>
          <a:xfrm>
            <a:off x="3018987" y="3255551"/>
            <a:ext cx="9022321" cy="954107"/>
          </a:xfrm>
          <a:prstGeom prst="rect">
            <a:avLst/>
          </a:prstGeom>
          <a:noFill/>
        </p:spPr>
        <p:txBody>
          <a:bodyPr wrap="square" rtlCol="0">
            <a:spAutoFit/>
          </a:bodyPr>
          <a:lstStyle/>
          <a:p>
            <a:r>
              <a:rPr lang="en-GB" sz="1400" dirty="0">
                <a:latin typeface="MS London"/>
              </a:rPr>
              <a:t>This ingredient provides some of the structure in baked goods. It contains glutenin and gliadin that when mixed with water, form gluten. </a:t>
            </a:r>
            <a:r>
              <a:rPr lang="en-GB" sz="1400" dirty="0">
                <a:latin typeface="MS London" panose="020B0503020203020204" pitchFamily="34" charset="0"/>
              </a:rPr>
              <a:t>It is this elastic gluten framework which stretches to contain the expanding leavening gases during rising. </a:t>
            </a:r>
            <a:r>
              <a:rPr lang="en-GB" sz="1400" dirty="0">
                <a:latin typeface="MS London" panose="020B0503020203020204" pitchFamily="34" charset="0"/>
                <a:ea typeface="Times New Roman" pitchFamily="18" charset="0"/>
                <a:cs typeface="Arial" pitchFamily="34" charset="0"/>
              </a:rPr>
              <a:t>When the dough network is baked, the proteins coagulate and combine with gelatinised starch to form the open foam or honeycombed structure typically seen in bread and cakes.  </a:t>
            </a:r>
            <a:endParaRPr lang="en-GB" sz="1400" dirty="0">
              <a:latin typeface="MS London" panose="020B0503020203020204" pitchFamily="34" charset="0"/>
              <a:cs typeface="Arial" pitchFamily="34" charset="0"/>
            </a:endParaRPr>
          </a:p>
        </p:txBody>
      </p:sp>
      <p:sp>
        <p:nvSpPr>
          <p:cNvPr id="25" name="TextBox 24">
            <a:extLst>
              <a:ext uri="{FF2B5EF4-FFF2-40B4-BE49-F238E27FC236}">
                <a16:creationId xmlns:a16="http://schemas.microsoft.com/office/drawing/2014/main" id="{11CB6416-A1C8-41B2-8665-0D641A8749F4}"/>
              </a:ext>
            </a:extLst>
          </p:cNvPr>
          <p:cNvSpPr txBox="1"/>
          <p:nvPr/>
        </p:nvSpPr>
        <p:spPr>
          <a:xfrm>
            <a:off x="3018989" y="5660638"/>
            <a:ext cx="9070608" cy="1169551"/>
          </a:xfrm>
          <a:prstGeom prst="rect">
            <a:avLst/>
          </a:prstGeom>
          <a:noFill/>
        </p:spPr>
        <p:txBody>
          <a:bodyPr wrap="square" rtlCol="0">
            <a:spAutoFit/>
          </a:bodyPr>
          <a:lstStyle/>
          <a:p>
            <a:r>
              <a:rPr lang="en-GB" sz="1400" dirty="0">
                <a:latin typeface="MS London" panose="020B0503020203020204" pitchFamily="34" charset="0"/>
              </a:rPr>
              <a:t>This ingredient provides sweetness, tenderizes dough and batter and helps to retain moisture. During baking </a:t>
            </a:r>
            <a:r>
              <a:rPr lang="en-GB" sz="1400" dirty="0">
                <a:latin typeface="MS London" panose="020B0503020203020204" pitchFamily="34" charset="0"/>
                <a:cs typeface="Times New Roman" pitchFamily="18" charset="0"/>
              </a:rPr>
              <a:t>i</a:t>
            </a:r>
            <a:r>
              <a:rPr lang="en-GB" sz="1400" dirty="0">
                <a:latin typeface="MS London" panose="020B0503020203020204" pitchFamily="34" charset="0"/>
                <a:ea typeface="Calibri" pitchFamily="34" charset="0"/>
                <a:cs typeface="Times New Roman" pitchFamily="18" charset="0"/>
              </a:rPr>
              <a:t>t undergoes a series of complex browning reactions which form the characteristic crust on many baked goods. The reactions, known as Maillard reactions, are amino acid and reducing sugars caramelising to </a:t>
            </a:r>
            <a:r>
              <a:rPr lang="en-GB" sz="1400" dirty="0">
                <a:latin typeface="MS London" panose="020B0503020203020204" pitchFamily="34" charset="0"/>
              </a:rPr>
              <a:t>give browned food its distinctive ‘baked’ flavour. Reducing the amount of this ingredient by more than a third can cause loss of tenderness, moisture, browning and sweetness. </a:t>
            </a:r>
          </a:p>
        </p:txBody>
      </p:sp>
      <p:sp>
        <p:nvSpPr>
          <p:cNvPr id="26" name="TextBox 25">
            <a:extLst>
              <a:ext uri="{FF2B5EF4-FFF2-40B4-BE49-F238E27FC236}">
                <a16:creationId xmlns:a16="http://schemas.microsoft.com/office/drawing/2014/main" id="{2C542003-0001-442D-98E5-D5700BFCCB0F}"/>
              </a:ext>
            </a:extLst>
          </p:cNvPr>
          <p:cNvSpPr txBox="1"/>
          <p:nvPr/>
        </p:nvSpPr>
        <p:spPr>
          <a:xfrm>
            <a:off x="3018989" y="4457082"/>
            <a:ext cx="9070608" cy="1169551"/>
          </a:xfrm>
          <a:prstGeom prst="rect">
            <a:avLst/>
          </a:prstGeom>
          <a:noFill/>
        </p:spPr>
        <p:txBody>
          <a:bodyPr wrap="square" rtlCol="0">
            <a:spAutoFit/>
          </a:bodyPr>
          <a:lstStyle/>
          <a:p>
            <a:r>
              <a:rPr lang="en-GB" sz="1400" dirty="0">
                <a:latin typeface="MS London" panose="020B0503020203020204" pitchFamily="34" charset="0"/>
                <a:cs typeface="Arial" pitchFamily="34" charset="0"/>
              </a:rPr>
              <a:t>This triglyceride is a mixture of glycerol and three fatty acids. It contributes tenderness, moistness and a smooth mouth-feel to baked goods. It is a source of vitamins A, D, E, B12, and K2  and enhances the flavours of other ingredients as well as contributing its own flavour.  It can trap air bubbles when beaten and whipped with sugar it has plasticity. During baking, these air bubbles expand forming a light, airy structure.</a:t>
            </a:r>
          </a:p>
        </p:txBody>
      </p:sp>
      <p:pic>
        <p:nvPicPr>
          <p:cNvPr id="16" name="Picture 15">
            <a:extLst>
              <a:ext uri="{FF2B5EF4-FFF2-40B4-BE49-F238E27FC236}">
                <a16:creationId xmlns:a16="http://schemas.microsoft.com/office/drawing/2014/main" id="{56DFDF0F-4216-4CC7-992E-CBE7677A0511}"/>
              </a:ext>
            </a:extLst>
          </p:cNvPr>
          <p:cNvPicPr>
            <a:picLocks noChangeAspect="1"/>
          </p:cNvPicPr>
          <p:nvPr/>
        </p:nvPicPr>
        <p:blipFill rotWithShape="1">
          <a:blip r:embed="rId4"/>
          <a:srcRect l="59903" t="39052" r="27784" b="43742"/>
          <a:stretch/>
        </p:blipFill>
        <p:spPr>
          <a:xfrm>
            <a:off x="1462744" y="4374239"/>
            <a:ext cx="1442190" cy="1133556"/>
          </a:xfrm>
          <a:prstGeom prst="rect">
            <a:avLst/>
          </a:prstGeom>
        </p:spPr>
      </p:pic>
      <p:pic>
        <p:nvPicPr>
          <p:cNvPr id="17" name="Picture 16">
            <a:extLst>
              <a:ext uri="{FF2B5EF4-FFF2-40B4-BE49-F238E27FC236}">
                <a16:creationId xmlns:a16="http://schemas.microsoft.com/office/drawing/2014/main" id="{6CB97155-F053-446E-815D-222083529AB0}"/>
              </a:ext>
            </a:extLst>
          </p:cNvPr>
          <p:cNvPicPr>
            <a:picLocks noChangeAspect="1"/>
          </p:cNvPicPr>
          <p:nvPr/>
        </p:nvPicPr>
        <p:blipFill rotWithShape="1">
          <a:blip r:embed="rId5"/>
          <a:srcRect l="46801" t="40255" r="40589" b="43889"/>
          <a:stretch/>
        </p:blipFill>
        <p:spPr>
          <a:xfrm>
            <a:off x="1472383" y="915846"/>
            <a:ext cx="1524001" cy="1077763"/>
          </a:xfrm>
          <a:prstGeom prst="rect">
            <a:avLst/>
          </a:prstGeom>
        </p:spPr>
      </p:pic>
      <p:pic>
        <p:nvPicPr>
          <p:cNvPr id="18" name="Picture 17">
            <a:extLst>
              <a:ext uri="{FF2B5EF4-FFF2-40B4-BE49-F238E27FC236}">
                <a16:creationId xmlns:a16="http://schemas.microsoft.com/office/drawing/2014/main" id="{1101DC83-66CB-4B0F-BE2F-8EC3743E560B}"/>
              </a:ext>
            </a:extLst>
          </p:cNvPr>
          <p:cNvPicPr>
            <a:picLocks noChangeAspect="1"/>
          </p:cNvPicPr>
          <p:nvPr/>
        </p:nvPicPr>
        <p:blipFill rotWithShape="1">
          <a:blip r:embed="rId6"/>
          <a:srcRect l="59927" t="57123" r="27844" b="25520"/>
          <a:stretch/>
        </p:blipFill>
        <p:spPr>
          <a:xfrm>
            <a:off x="1537638" y="3242896"/>
            <a:ext cx="1292403" cy="1031859"/>
          </a:xfrm>
          <a:prstGeom prst="rect">
            <a:avLst/>
          </a:prstGeom>
        </p:spPr>
      </p:pic>
      <p:pic>
        <p:nvPicPr>
          <p:cNvPr id="19" name="Picture 18">
            <a:extLst>
              <a:ext uri="{FF2B5EF4-FFF2-40B4-BE49-F238E27FC236}">
                <a16:creationId xmlns:a16="http://schemas.microsoft.com/office/drawing/2014/main" id="{921032C5-C568-4563-BE3A-B416ECE78138}"/>
              </a:ext>
            </a:extLst>
          </p:cNvPr>
          <p:cNvPicPr>
            <a:picLocks noChangeAspect="1"/>
          </p:cNvPicPr>
          <p:nvPr/>
        </p:nvPicPr>
        <p:blipFill rotWithShape="1">
          <a:blip r:embed="rId7"/>
          <a:srcRect l="58044" t="24428" r="19990" b="45831"/>
          <a:stretch/>
        </p:blipFill>
        <p:spPr>
          <a:xfrm>
            <a:off x="1518662" y="2070818"/>
            <a:ext cx="1292402" cy="984288"/>
          </a:xfrm>
          <a:prstGeom prst="rect">
            <a:avLst/>
          </a:prstGeom>
        </p:spPr>
      </p:pic>
    </p:spTree>
    <p:extLst>
      <p:ext uri="{BB962C8B-B14F-4D97-AF65-F5344CB8AC3E}">
        <p14:creationId xmlns:p14="http://schemas.microsoft.com/office/powerpoint/2010/main" val="1395569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3429000"/>
            <a:ext cx="3027036" cy="350704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729888" y="3422568"/>
            <a:ext cx="3730511" cy="3193711"/>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961107" y="77443"/>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3" name="Title 1">
            <a:extLst>
              <a:ext uri="{FF2B5EF4-FFF2-40B4-BE49-F238E27FC236}">
                <a16:creationId xmlns:a16="http://schemas.microsoft.com/office/drawing/2014/main" id="{A573E830-3E27-46C7-85E9-38FFD0592314}"/>
              </a:ext>
            </a:extLst>
          </p:cNvPr>
          <p:cNvSpPr txBox="1">
            <a:spLocks/>
          </p:cNvSpPr>
          <p:nvPr/>
        </p:nvSpPr>
        <p:spPr>
          <a:xfrm>
            <a:off x="4128971" y="541859"/>
            <a:ext cx="5715542" cy="1069170"/>
          </a:xfrm>
          <a:prstGeom prst="rect">
            <a:avLst/>
          </a:prstGeom>
        </p:spPr>
        <p:txBody>
          <a:bodyPr vert="horz" lIns="91440" tIns="45720" rIns="91440" bIns="45720" rtlCol="0" anchor="ctr">
            <a:normAutofit fontScale="32500" lnSpcReduction="20000"/>
          </a:bodyPr>
          <a:lstStyle/>
          <a:p>
            <a:pPr algn="ctr">
              <a:spcBef>
                <a:spcPct val="0"/>
              </a:spcBef>
              <a:defRPr/>
            </a:pPr>
            <a:br>
              <a:rPr lang="en-GB" sz="4400" b="1" dirty="0">
                <a:latin typeface="+mj-lt"/>
                <a:ea typeface="+mj-ea"/>
                <a:cs typeface="+mj-cs"/>
              </a:rPr>
            </a:br>
            <a:r>
              <a:rPr lang="en-GB" sz="15000" b="1" dirty="0">
                <a:latin typeface="MS London" panose="020B0503020203020204" pitchFamily="34" charset="0"/>
                <a:ea typeface="+mj-ea"/>
                <a:cs typeface="+mj-cs"/>
              </a:rPr>
              <a:t>Helpful Additions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4" name="TextBox 13">
            <a:extLst>
              <a:ext uri="{FF2B5EF4-FFF2-40B4-BE49-F238E27FC236}">
                <a16:creationId xmlns:a16="http://schemas.microsoft.com/office/drawing/2014/main" id="{F1AF3959-05ED-4848-BFE2-AE454955D142}"/>
              </a:ext>
            </a:extLst>
          </p:cNvPr>
          <p:cNvSpPr txBox="1"/>
          <p:nvPr/>
        </p:nvSpPr>
        <p:spPr>
          <a:xfrm>
            <a:off x="2084756" y="4558793"/>
            <a:ext cx="8611445" cy="923907"/>
          </a:xfrm>
          <a:prstGeom prst="rect">
            <a:avLst/>
          </a:prstGeom>
          <a:noFill/>
        </p:spPr>
        <p:txBody>
          <a:bodyPr wrap="square">
            <a:spAutoFit/>
          </a:bodyPr>
          <a:lstStyle/>
          <a:p>
            <a:pPr defTabSz="685800">
              <a:lnSpc>
                <a:spcPct val="115000"/>
              </a:lnSpc>
              <a:spcAft>
                <a:spcPts val="1000"/>
              </a:spcAft>
              <a:defRPr/>
            </a:pPr>
            <a:r>
              <a:rPr lang="en-GB" sz="2400" b="1" dirty="0">
                <a:latin typeface="MS London" panose="020B0503020203020204" pitchFamily="34" charset="0"/>
              </a:rPr>
              <a:t>Q: Why are there more ingredients in the M&amp;S pudding than in a homemade pudding?</a:t>
            </a:r>
          </a:p>
        </p:txBody>
      </p:sp>
      <p:pic>
        <p:nvPicPr>
          <p:cNvPr id="17" name="5A8188E3-2887-4015-91BA-BDF3B9C5E4F8">
            <a:extLst>
              <a:ext uri="{FF2B5EF4-FFF2-40B4-BE49-F238E27FC236}">
                <a16:creationId xmlns:a16="http://schemas.microsoft.com/office/drawing/2014/main" id="{02CAABEA-D57F-4449-B694-DFBE5F1A66D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942" t="28276" r="47609" b="55862"/>
          <a:stretch/>
        </p:blipFill>
        <p:spPr bwMode="auto">
          <a:xfrm>
            <a:off x="2196618" y="1965511"/>
            <a:ext cx="8470558" cy="231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99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54214"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364628" y="323214"/>
            <a:ext cx="1234747" cy="1864469"/>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380785" y="4622096"/>
            <a:ext cx="1386964" cy="2196950"/>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441026" y="5141093"/>
            <a:ext cx="1213378" cy="1447896"/>
          </a:xfrm>
          <a:prstGeom prst="rect">
            <a:avLst/>
          </a:prstGeom>
        </p:spPr>
      </p:pic>
      <p:sp>
        <p:nvSpPr>
          <p:cNvPr id="15" name="TextBox 14">
            <a:extLst>
              <a:ext uri="{FF2B5EF4-FFF2-40B4-BE49-F238E27FC236}">
                <a16:creationId xmlns:a16="http://schemas.microsoft.com/office/drawing/2014/main" id="{7557B780-DFF2-4D06-99B0-13A534B166FB}"/>
              </a:ext>
            </a:extLst>
          </p:cNvPr>
          <p:cNvSpPr txBox="1"/>
          <p:nvPr/>
        </p:nvSpPr>
        <p:spPr>
          <a:xfrm>
            <a:off x="1894117" y="1905269"/>
            <a:ext cx="10060267" cy="3401380"/>
          </a:xfrm>
          <a:prstGeom prst="rect">
            <a:avLst/>
          </a:prstGeom>
          <a:noFill/>
        </p:spPr>
        <p:txBody>
          <a:bodyPr wrap="square">
            <a:spAutoFit/>
          </a:bodyPr>
          <a:lstStyle/>
          <a:p>
            <a:pPr defTabSz="685800">
              <a:lnSpc>
                <a:spcPct val="115000"/>
              </a:lnSpc>
              <a:spcAft>
                <a:spcPts val="1000"/>
              </a:spcAft>
              <a:defRPr/>
            </a:pPr>
            <a:r>
              <a:rPr lang="en-GB" sz="4000" b="1" dirty="0">
                <a:latin typeface="MS London" panose="020B0503020203020204" pitchFamily="34" charset="0"/>
              </a:rPr>
              <a:t>Watch the Emulsifiers film</a:t>
            </a:r>
          </a:p>
          <a:p>
            <a:pPr defTabSz="685800">
              <a:lnSpc>
                <a:spcPct val="115000"/>
              </a:lnSpc>
              <a:spcAft>
                <a:spcPts val="1000"/>
              </a:spcAft>
            </a:pPr>
            <a:r>
              <a:rPr lang="en-GB" sz="3600" b="1" dirty="0">
                <a:latin typeface="MS London" panose="020B0503020203020204" pitchFamily="34" charset="0"/>
              </a:rPr>
              <a:t>Q: What function do emulsifiers perform?</a:t>
            </a:r>
          </a:p>
          <a:p>
            <a:pPr defTabSz="685800">
              <a:lnSpc>
                <a:spcPct val="115000"/>
              </a:lnSpc>
              <a:spcAft>
                <a:spcPts val="1000"/>
              </a:spcAft>
            </a:pPr>
            <a:r>
              <a:rPr lang="en-GB" sz="3600" b="1" dirty="0">
                <a:latin typeface="MS London" panose="020B0503020203020204" pitchFamily="34" charset="0"/>
              </a:rPr>
              <a:t>Q: Why is that an important function in chocolate products?</a:t>
            </a:r>
          </a:p>
          <a:p>
            <a:pPr defTabSz="685800">
              <a:lnSpc>
                <a:spcPct val="115000"/>
              </a:lnSpc>
              <a:spcAft>
                <a:spcPts val="1000"/>
              </a:spcAft>
              <a:defRPr/>
            </a:pPr>
            <a:endParaRPr lang="en-GB" b="1" dirty="0">
              <a:latin typeface="MS London" panose="020B0503020203020204" pitchFamily="34" charset="0"/>
            </a:endParaRPr>
          </a:p>
        </p:txBody>
      </p:sp>
      <p:sp>
        <p:nvSpPr>
          <p:cNvPr id="16" name="Title 1">
            <a:extLst>
              <a:ext uri="{FF2B5EF4-FFF2-40B4-BE49-F238E27FC236}">
                <a16:creationId xmlns:a16="http://schemas.microsoft.com/office/drawing/2014/main" id="{68FBBCBC-D784-4D16-A643-B3F38FA61862}"/>
              </a:ext>
            </a:extLst>
          </p:cNvPr>
          <p:cNvSpPr txBox="1">
            <a:spLocks/>
          </p:cNvSpPr>
          <p:nvPr/>
        </p:nvSpPr>
        <p:spPr>
          <a:xfrm>
            <a:off x="3913214" y="498932"/>
            <a:ext cx="5715542" cy="1069170"/>
          </a:xfrm>
          <a:prstGeom prst="rect">
            <a:avLst/>
          </a:prstGeom>
        </p:spPr>
        <p:txBody>
          <a:bodyPr vert="horz" lIns="91440" tIns="45720" rIns="91440" bIns="45720" rtlCol="0" anchor="ctr">
            <a:normAutofit fontScale="32500" lnSpcReduction="20000"/>
          </a:bodyPr>
          <a:lstStyle/>
          <a:p>
            <a:pPr algn="ctr">
              <a:spcBef>
                <a:spcPct val="0"/>
              </a:spcBef>
              <a:defRPr/>
            </a:pPr>
            <a:br>
              <a:rPr lang="en-GB" sz="4400" b="1" dirty="0">
                <a:latin typeface="+mj-lt"/>
                <a:ea typeface="+mj-ea"/>
                <a:cs typeface="+mj-cs"/>
              </a:rPr>
            </a:br>
            <a:r>
              <a:rPr lang="en-GB" sz="15000" b="1" dirty="0">
                <a:latin typeface="MS London" panose="020B0503020203020204" pitchFamily="34" charset="0"/>
                <a:ea typeface="+mj-ea"/>
                <a:cs typeface="+mj-cs"/>
              </a:rPr>
              <a:t>Helpful Additions</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Tree>
    <p:extLst>
      <p:ext uri="{BB962C8B-B14F-4D97-AF65-F5344CB8AC3E}">
        <p14:creationId xmlns:p14="http://schemas.microsoft.com/office/powerpoint/2010/main" val="31343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2461" t="25756" r="6426" b="19422"/>
          <a:stretch/>
        </p:blipFill>
        <p:spPr>
          <a:xfrm rot="10800000">
            <a:off x="0" y="-12477"/>
            <a:ext cx="12192000" cy="6897156"/>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1" y="3997085"/>
            <a:ext cx="1807774" cy="2990334"/>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98" y="5605956"/>
            <a:ext cx="1144362" cy="1144362"/>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6"/>
          <a:stretch>
            <a:fillRect/>
          </a:stretch>
        </p:blipFill>
        <p:spPr>
          <a:xfrm>
            <a:off x="-204624" y="189991"/>
            <a:ext cx="2927275" cy="1611107"/>
          </a:xfrm>
          <a:prstGeom prst="rect">
            <a:avLst/>
          </a:prstGeom>
        </p:spPr>
      </p:pic>
      <p:sp>
        <p:nvSpPr>
          <p:cNvPr id="15" name="Title 1">
            <a:extLst>
              <a:ext uri="{FF2B5EF4-FFF2-40B4-BE49-F238E27FC236}">
                <a16:creationId xmlns:a16="http://schemas.microsoft.com/office/drawing/2014/main" id="{D64C58D3-9724-4C7E-BD52-2F9D2D796AE3}"/>
              </a:ext>
            </a:extLst>
          </p:cNvPr>
          <p:cNvSpPr txBox="1">
            <a:spLocks/>
          </p:cNvSpPr>
          <p:nvPr/>
        </p:nvSpPr>
        <p:spPr>
          <a:xfrm>
            <a:off x="3467066" y="503965"/>
            <a:ext cx="8244408" cy="1791072"/>
          </a:xfrm>
          <a:prstGeom prst="rect">
            <a:avLst/>
          </a:prstGeom>
        </p:spPr>
        <p:txBody>
          <a:bodyPr vert="horz" lIns="91440" tIns="45720" rIns="91440" bIns="45720" rtlCol="0" anchor="ctr">
            <a:normAutofit fontScale="75000" lnSpcReduction="2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Modify the Pudding</a:t>
            </a:r>
          </a:p>
          <a:p>
            <a:pPr algn="ctr">
              <a:spcBef>
                <a:spcPct val="0"/>
              </a:spcBef>
              <a:defRPr/>
            </a:pPr>
            <a:endParaRPr lang="en-GB" sz="23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21" name="Rectangle: Rounded Corners 20">
            <a:extLst>
              <a:ext uri="{FF2B5EF4-FFF2-40B4-BE49-F238E27FC236}">
                <a16:creationId xmlns:a16="http://schemas.microsoft.com/office/drawing/2014/main" id="{30927297-87B2-44AE-853B-B1995CD83F74}"/>
              </a:ext>
            </a:extLst>
          </p:cNvPr>
          <p:cNvSpPr/>
          <p:nvPr/>
        </p:nvSpPr>
        <p:spPr>
          <a:xfrm>
            <a:off x="1957082" y="1998845"/>
            <a:ext cx="9803379" cy="124548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D677C0A-F198-4D9A-AC6F-08DDAE155C42}"/>
              </a:ext>
            </a:extLst>
          </p:cNvPr>
          <p:cNvSpPr txBox="1"/>
          <p:nvPr/>
        </p:nvSpPr>
        <p:spPr>
          <a:xfrm>
            <a:off x="2072532" y="2133459"/>
            <a:ext cx="9903699" cy="993221"/>
          </a:xfrm>
          <a:prstGeom prst="rect">
            <a:avLst/>
          </a:prstGeom>
          <a:noFill/>
        </p:spPr>
        <p:txBody>
          <a:bodyPr wrap="square">
            <a:spAutoFit/>
          </a:bodyPr>
          <a:lstStyle/>
          <a:p>
            <a:pPr marR="0" lvl="0" algn="l" defTabSz="685800" rtl="0" eaLnBrk="1" fontAlgn="auto" latinLnBrk="0" hangingPunct="1">
              <a:lnSpc>
                <a:spcPct val="115000"/>
              </a:lnSpc>
              <a:spcBef>
                <a:spcPts val="0"/>
              </a:spcBef>
              <a:spcAft>
                <a:spcPts val="1000"/>
              </a:spcAft>
              <a:buClrTx/>
              <a:buSzTx/>
              <a:tabLst/>
              <a:defRPr/>
            </a:pPr>
            <a:r>
              <a:rPr lang="en-GB" sz="2600" b="1" kern="1200" dirty="0">
                <a:solidFill>
                  <a:schemeClr val="tx1"/>
                </a:solidFill>
                <a:latin typeface="MS London" panose="020B0503020203020204" pitchFamily="34" charset="0"/>
              </a:rPr>
              <a:t>Brief 1: Create a Chocolate Melt in the Middle Pudding that is suitable for a customer wh</a:t>
            </a:r>
            <a:r>
              <a:rPr lang="en-GB" sz="2600" b="1" dirty="0">
                <a:latin typeface="MS London" panose="020B0503020203020204" pitchFamily="34" charset="0"/>
              </a:rPr>
              <a:t>o follows a vegan diet.</a:t>
            </a:r>
            <a:endParaRPr lang="en-GB" sz="2600" b="1" kern="1200" dirty="0">
              <a:solidFill>
                <a:schemeClr val="tx1"/>
              </a:solidFill>
              <a:latin typeface="MS London" panose="020B0503020203020204" pitchFamily="34" charset="0"/>
            </a:endParaRPr>
          </a:p>
        </p:txBody>
      </p:sp>
      <p:sp>
        <p:nvSpPr>
          <p:cNvPr id="25" name="TextBox 24">
            <a:extLst>
              <a:ext uri="{FF2B5EF4-FFF2-40B4-BE49-F238E27FC236}">
                <a16:creationId xmlns:a16="http://schemas.microsoft.com/office/drawing/2014/main" id="{F6C8BA7F-340E-4E6E-9DB9-240A197D210F}"/>
              </a:ext>
            </a:extLst>
          </p:cNvPr>
          <p:cNvSpPr txBox="1"/>
          <p:nvPr/>
        </p:nvSpPr>
        <p:spPr>
          <a:xfrm>
            <a:off x="1489652" y="4710625"/>
            <a:ext cx="10437591" cy="993221"/>
          </a:xfrm>
          <a:prstGeom prst="rect">
            <a:avLst/>
          </a:prstGeom>
          <a:noFill/>
        </p:spPr>
        <p:txBody>
          <a:bodyPr wrap="square">
            <a:spAutoFit/>
          </a:bodyPr>
          <a:lstStyle/>
          <a:p>
            <a:pPr marR="0" lvl="0" algn="l" defTabSz="685800" rtl="0" eaLnBrk="1" fontAlgn="auto" latinLnBrk="0" hangingPunct="1">
              <a:lnSpc>
                <a:spcPct val="115000"/>
              </a:lnSpc>
              <a:spcBef>
                <a:spcPts val="0"/>
              </a:spcBef>
              <a:spcAft>
                <a:spcPts val="1000"/>
              </a:spcAft>
              <a:buClrTx/>
              <a:buSzTx/>
              <a:tabLst/>
              <a:defRPr/>
            </a:pPr>
            <a:r>
              <a:rPr lang="en-GB" sz="2600" b="1" dirty="0">
                <a:latin typeface="MS London" panose="020B0503020203020204" pitchFamily="34" charset="0"/>
              </a:rPr>
              <a:t>Brief 3: </a:t>
            </a:r>
            <a:r>
              <a:rPr lang="en-GB" sz="2600" b="1" kern="1200" dirty="0">
                <a:solidFill>
                  <a:schemeClr val="tx1"/>
                </a:solidFill>
                <a:latin typeface="MS London" panose="020B0503020203020204" pitchFamily="34" charset="0"/>
              </a:rPr>
              <a:t>Create a Chocolate Melt in the Middle Pudding that is suitable for a customer wh</a:t>
            </a:r>
            <a:r>
              <a:rPr lang="en-GB" sz="2600" b="1" dirty="0">
                <a:latin typeface="MS London" panose="020B0503020203020204" pitchFamily="34" charset="0"/>
              </a:rPr>
              <a:t>o has to follow a low-sugar diet.</a:t>
            </a:r>
          </a:p>
        </p:txBody>
      </p:sp>
      <p:sp>
        <p:nvSpPr>
          <p:cNvPr id="26" name="Rectangle: Rounded Corners 25">
            <a:extLst>
              <a:ext uri="{FF2B5EF4-FFF2-40B4-BE49-F238E27FC236}">
                <a16:creationId xmlns:a16="http://schemas.microsoft.com/office/drawing/2014/main" id="{55538611-0A9F-4391-8282-BD1B91F5352C}"/>
              </a:ext>
            </a:extLst>
          </p:cNvPr>
          <p:cNvSpPr/>
          <p:nvPr/>
        </p:nvSpPr>
        <p:spPr>
          <a:xfrm>
            <a:off x="342252" y="3353277"/>
            <a:ext cx="11251034" cy="113779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FEE863DA-CC26-4FEC-9E4C-442FA8868F9E}"/>
              </a:ext>
            </a:extLst>
          </p:cNvPr>
          <p:cNvSpPr/>
          <p:nvPr/>
        </p:nvSpPr>
        <p:spPr>
          <a:xfrm>
            <a:off x="1365551" y="4598730"/>
            <a:ext cx="10561692" cy="12795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EC96435-19A2-4C3D-AE37-1E570804334C}"/>
              </a:ext>
            </a:extLst>
          </p:cNvPr>
          <p:cNvSpPr txBox="1"/>
          <p:nvPr/>
        </p:nvSpPr>
        <p:spPr>
          <a:xfrm>
            <a:off x="441464" y="3432985"/>
            <a:ext cx="11151822" cy="993221"/>
          </a:xfrm>
          <a:prstGeom prst="rect">
            <a:avLst/>
          </a:prstGeom>
          <a:noFill/>
        </p:spPr>
        <p:txBody>
          <a:bodyPr wrap="square">
            <a:spAutoFit/>
          </a:bodyPr>
          <a:lstStyle/>
          <a:p>
            <a:pPr algn="l" defTabSz="685800" rtl="0" eaLnBrk="1" latinLnBrk="0" hangingPunct="1">
              <a:lnSpc>
                <a:spcPct val="115000"/>
              </a:lnSpc>
              <a:spcAft>
                <a:spcPts val="1000"/>
              </a:spcAft>
            </a:pPr>
            <a:r>
              <a:rPr lang="en-GB" sz="2600" b="1" dirty="0">
                <a:latin typeface="MS London" panose="020B0503020203020204" pitchFamily="34" charset="0"/>
              </a:rPr>
              <a:t>Brief 2: Create</a:t>
            </a:r>
            <a:r>
              <a:rPr lang="en-GB" sz="2600" b="1" kern="1200" dirty="0">
                <a:solidFill>
                  <a:schemeClr val="tx1"/>
                </a:solidFill>
                <a:latin typeface="MS London" panose="020B0503020203020204" pitchFamily="34" charset="0"/>
              </a:rPr>
              <a:t> a Chocolate Melt in the Middle Pudding that is suitable for a customer who has coeliac disease.</a:t>
            </a:r>
          </a:p>
        </p:txBody>
      </p:sp>
    </p:spTree>
    <p:extLst>
      <p:ext uri="{BB962C8B-B14F-4D97-AF65-F5344CB8AC3E}">
        <p14:creationId xmlns:p14="http://schemas.microsoft.com/office/powerpoint/2010/main" val="23756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21A8-9619-49FC-B53F-1AE01B5CBA9F}"/>
              </a:ext>
            </a:extLst>
          </p:cNvPr>
          <p:cNvPicPr>
            <a:picLocks noChangeAspect="1"/>
          </p:cNvPicPr>
          <p:nvPr/>
        </p:nvPicPr>
        <p:blipFill rotWithShape="1">
          <a:blip r:embed="rId2"/>
          <a:srcRect l="30083" t="23556" r="16000" b="10075"/>
          <a:stretch/>
        </p:blipFill>
        <p:spPr>
          <a:xfrm>
            <a:off x="1280160" y="94384"/>
            <a:ext cx="9631680" cy="6669231"/>
          </a:xfrm>
          <a:prstGeom prst="rect">
            <a:avLst/>
          </a:prstGeom>
          <a:ln>
            <a:solidFill>
              <a:schemeClr val="tx1"/>
            </a:solidFill>
          </a:ln>
        </p:spPr>
      </p:pic>
    </p:spTree>
    <p:extLst>
      <p:ext uri="{BB962C8B-B14F-4D97-AF65-F5344CB8AC3E}">
        <p14:creationId xmlns:p14="http://schemas.microsoft.com/office/powerpoint/2010/main" val="1129403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03890"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2156" b="11612"/>
          <a:stretch/>
        </p:blipFill>
        <p:spPr>
          <a:xfrm>
            <a:off x="-11416" y="3943173"/>
            <a:ext cx="3251810" cy="2937577"/>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5"/>
          <a:stretch>
            <a:fillRect/>
          </a:stretch>
        </p:blipFill>
        <p:spPr>
          <a:xfrm rot="20574218">
            <a:off x="336147" y="308137"/>
            <a:ext cx="1417620" cy="2140607"/>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6"/>
          <a:stretch>
            <a:fillRect/>
          </a:stretch>
        </p:blipFill>
        <p:spPr>
          <a:xfrm rot="19225196">
            <a:off x="10328433" y="3910249"/>
            <a:ext cx="1502508" cy="2379972"/>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7"/>
          <a:stretch>
            <a:fillRect/>
          </a:stretch>
        </p:blipFill>
        <p:spPr>
          <a:xfrm rot="1287307">
            <a:off x="9296014" y="4874995"/>
            <a:ext cx="1309212" cy="1562253"/>
          </a:xfrm>
          <a:prstGeom prst="rect">
            <a:avLst/>
          </a:prstGeom>
        </p:spPr>
      </p:pic>
      <p:sp>
        <p:nvSpPr>
          <p:cNvPr id="12" name="TextBox 11">
            <a:extLst>
              <a:ext uri="{FF2B5EF4-FFF2-40B4-BE49-F238E27FC236}">
                <a16:creationId xmlns:a16="http://schemas.microsoft.com/office/drawing/2014/main" id="{D6C390CF-F1E7-4E77-B1B7-F9A0E3F77F19}"/>
              </a:ext>
            </a:extLst>
          </p:cNvPr>
          <p:cNvSpPr txBox="1"/>
          <p:nvPr/>
        </p:nvSpPr>
        <p:spPr>
          <a:xfrm>
            <a:off x="1614489" y="3939844"/>
            <a:ext cx="8606482"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Mind map everything you know, think and feel about M&amp;S food.</a:t>
            </a:r>
            <a:endParaRPr kumimoji="0" lang="en-GB" sz="2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sp>
        <p:nvSpPr>
          <p:cNvPr id="14" name="TextBox 13">
            <a:extLst>
              <a:ext uri="{FF2B5EF4-FFF2-40B4-BE49-F238E27FC236}">
                <a16:creationId xmlns:a16="http://schemas.microsoft.com/office/drawing/2014/main" id="{446796F9-1D35-40E9-ADF8-57108DE43429}"/>
              </a:ext>
            </a:extLst>
          </p:cNvPr>
          <p:cNvSpPr txBox="1"/>
          <p:nvPr/>
        </p:nvSpPr>
        <p:spPr>
          <a:xfrm>
            <a:off x="1614489" y="1120676"/>
            <a:ext cx="9909811" cy="230832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What do you know about M&amp;S food?</a:t>
            </a:r>
            <a:endParaRPr kumimoji="0" lang="en-GB" sz="5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pic>
        <p:nvPicPr>
          <p:cNvPr id="4" name="Picture 6" descr="Logo&#10;&#10;Description automatically generated">
            <a:extLst>
              <a:ext uri="{FF2B5EF4-FFF2-40B4-BE49-F238E27FC236}">
                <a16:creationId xmlns:a16="http://schemas.microsoft.com/office/drawing/2014/main" id="{7FF6DD0C-FD6B-9F34-C208-E6FF835E1A1A}"/>
              </a:ext>
            </a:extLst>
          </p:cNvPr>
          <p:cNvPicPr>
            <a:picLocks noChangeAspect="1"/>
          </p:cNvPicPr>
          <p:nvPr/>
        </p:nvPicPr>
        <p:blipFill>
          <a:blip r:embed="rId8"/>
          <a:stretch>
            <a:fillRect/>
          </a:stretch>
        </p:blipFill>
        <p:spPr>
          <a:xfrm>
            <a:off x="223837" y="5398308"/>
            <a:ext cx="1612107" cy="1300133"/>
          </a:xfrm>
          <a:prstGeom prst="rect">
            <a:avLst/>
          </a:prstGeom>
        </p:spPr>
      </p:pic>
    </p:spTree>
    <p:extLst>
      <p:ext uri="{BB962C8B-B14F-4D97-AF65-F5344CB8AC3E}">
        <p14:creationId xmlns:p14="http://schemas.microsoft.com/office/powerpoint/2010/main" val="714212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2907586"/>
            <a:ext cx="3477084"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6" y="3293646"/>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10003444" y="10304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5" name="Title 1">
            <a:extLst>
              <a:ext uri="{FF2B5EF4-FFF2-40B4-BE49-F238E27FC236}">
                <a16:creationId xmlns:a16="http://schemas.microsoft.com/office/drawing/2014/main" id="{046069EF-540A-4CD2-B1B2-FC9563841A11}"/>
              </a:ext>
            </a:extLst>
          </p:cNvPr>
          <p:cNvSpPr txBox="1">
            <a:spLocks/>
          </p:cNvSpPr>
          <p:nvPr/>
        </p:nvSpPr>
        <p:spPr>
          <a:xfrm>
            <a:off x="2664263" y="1238166"/>
            <a:ext cx="8244408" cy="1791072"/>
          </a:xfrm>
          <a:prstGeom prst="rect">
            <a:avLst/>
          </a:prstGeom>
        </p:spPr>
        <p:txBody>
          <a:bodyPr vert="horz" lIns="91440" tIns="45720" rIns="91440" bIns="45720" rtlCol="0" anchor="ctr">
            <a:normAutofit fontScale="97500"/>
          </a:bodyPr>
          <a:lstStyle/>
          <a:p>
            <a:pPr algn="ctr">
              <a:spcBef>
                <a:spcPct val="0"/>
              </a:spcBef>
              <a:defRPr/>
            </a:pPr>
            <a:br>
              <a:rPr lang="en-GB" sz="4400" b="1" dirty="0">
                <a:latin typeface="+mj-lt"/>
                <a:ea typeface="+mj-ea"/>
                <a:cs typeface="+mj-cs"/>
              </a:rPr>
            </a:br>
            <a:r>
              <a:rPr lang="en-GB" sz="6800" b="1" dirty="0">
                <a:latin typeface="MS London" panose="020B0503020203020204" pitchFamily="34" charset="0"/>
                <a:ea typeface="+mj-ea"/>
                <a:cs typeface="+mj-cs"/>
              </a:rPr>
              <a:t>Lesson 2 Plenary</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6" name="TextBox 15">
            <a:extLst>
              <a:ext uri="{FF2B5EF4-FFF2-40B4-BE49-F238E27FC236}">
                <a16:creationId xmlns:a16="http://schemas.microsoft.com/office/drawing/2014/main" id="{766A917E-029D-498C-9542-846467717B0E}"/>
              </a:ext>
            </a:extLst>
          </p:cNvPr>
          <p:cNvSpPr txBox="1"/>
          <p:nvPr/>
        </p:nvSpPr>
        <p:spPr>
          <a:xfrm>
            <a:off x="2153577" y="3331862"/>
            <a:ext cx="9708065" cy="838243"/>
          </a:xfrm>
          <a:prstGeom prst="rect">
            <a:avLst/>
          </a:prstGeom>
          <a:noFill/>
        </p:spPr>
        <p:txBody>
          <a:bodyPr wrap="square">
            <a:spAutoFit/>
          </a:bodyPr>
          <a:lstStyle/>
          <a:p>
            <a:pPr defTabSz="685800">
              <a:lnSpc>
                <a:spcPct val="115000"/>
              </a:lnSpc>
              <a:spcAft>
                <a:spcPts val="1000"/>
              </a:spcAft>
            </a:pPr>
            <a:r>
              <a:rPr lang="en-GB" sz="4400" b="1" dirty="0">
                <a:latin typeface="MS London" panose="020B0503020203020204" pitchFamily="34" charset="0"/>
              </a:rPr>
              <a:t>Peer Review - </a:t>
            </a:r>
            <a:r>
              <a:rPr lang="en-GB" sz="4400" dirty="0">
                <a:latin typeface="MS London" panose="020B0503020203020204" pitchFamily="34" charset="0"/>
              </a:rPr>
              <a:t>Share your work</a:t>
            </a:r>
            <a:endParaRPr lang="en-GB" sz="3200" dirty="0">
              <a:latin typeface="MS London" panose="020B0503020203020204" pitchFamily="34" charset="0"/>
            </a:endParaRPr>
          </a:p>
        </p:txBody>
      </p:sp>
    </p:spTree>
    <p:extLst>
      <p:ext uri="{BB962C8B-B14F-4D97-AF65-F5344CB8AC3E}">
        <p14:creationId xmlns:p14="http://schemas.microsoft.com/office/powerpoint/2010/main" val="2812208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6964" r="443" b="17071"/>
          <a:stretch/>
        </p:blipFill>
        <p:spPr>
          <a:xfrm rot="10800000">
            <a:off x="322432" y="-12477"/>
            <a:ext cx="12115290" cy="689933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8158" t="-24328" r="-1504" b="16506"/>
          <a:stretch/>
        </p:blipFill>
        <p:spPr>
          <a:xfrm>
            <a:off x="-28657" y="3437150"/>
            <a:ext cx="3455030" cy="344752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7" y="3293645"/>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8" y="4911892"/>
            <a:ext cx="1656851" cy="1656851"/>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679405" y="550544"/>
            <a:ext cx="2276544" cy="14300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20056471">
            <a:off x="11004822" y="3762435"/>
            <a:ext cx="596990" cy="2855706"/>
          </a:xfrm>
          <a:prstGeom prst="rect">
            <a:avLst/>
          </a:prstGeom>
        </p:spPr>
      </p:pic>
      <p:pic>
        <p:nvPicPr>
          <p:cNvPr id="2" name="Picture 1">
            <a:extLst>
              <a:ext uri="{FF2B5EF4-FFF2-40B4-BE49-F238E27FC236}">
                <a16:creationId xmlns:a16="http://schemas.microsoft.com/office/drawing/2014/main" id="{2F3254BB-5658-DE42-A9CD-6EE442ECB6FF}"/>
              </a:ext>
            </a:extLst>
          </p:cNvPr>
          <p:cNvPicPr>
            <a:picLocks noChangeAspect="1"/>
          </p:cNvPicPr>
          <p:nvPr/>
        </p:nvPicPr>
        <p:blipFill>
          <a:blip r:embed="rId9"/>
          <a:stretch>
            <a:fillRect/>
          </a:stretch>
        </p:blipFill>
        <p:spPr>
          <a:xfrm>
            <a:off x="2748061" y="2559377"/>
            <a:ext cx="7666572" cy="2538257"/>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10"/>
          <a:stretch>
            <a:fillRect/>
          </a:stretch>
        </p:blipFill>
        <p:spPr>
          <a:xfrm>
            <a:off x="-339241" y="151726"/>
            <a:ext cx="4076197" cy="2243448"/>
          </a:xfrm>
          <a:prstGeom prst="rect">
            <a:avLst/>
          </a:prstGeom>
        </p:spPr>
      </p:pic>
      <p:sp>
        <p:nvSpPr>
          <p:cNvPr id="13" name="TextBox 12">
            <a:extLst>
              <a:ext uri="{FF2B5EF4-FFF2-40B4-BE49-F238E27FC236}">
                <a16:creationId xmlns:a16="http://schemas.microsoft.com/office/drawing/2014/main" id="{E07DA123-8EA0-4B16-A22A-191679982D13}"/>
              </a:ext>
            </a:extLst>
          </p:cNvPr>
          <p:cNvSpPr txBox="1"/>
          <p:nvPr/>
        </p:nvSpPr>
        <p:spPr>
          <a:xfrm>
            <a:off x="1425171" y="5190288"/>
            <a:ext cx="9909811"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Lesson 3</a:t>
            </a:r>
            <a:endParaRPr kumimoji="0" lang="en-GB" sz="5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spTree>
    <p:extLst>
      <p:ext uri="{BB962C8B-B14F-4D97-AF65-F5344CB8AC3E}">
        <p14:creationId xmlns:p14="http://schemas.microsoft.com/office/powerpoint/2010/main" val="447034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751122" y="0"/>
            <a:ext cx="11847669"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382854" y="306767"/>
            <a:ext cx="1325940" cy="2002170"/>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544154" y="4874846"/>
            <a:ext cx="1166513" cy="1847756"/>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413373" y="4978655"/>
            <a:ext cx="1279837" cy="1527201"/>
          </a:xfrm>
          <a:prstGeom prst="rect">
            <a:avLst/>
          </a:prstGeom>
        </p:spPr>
      </p:pic>
      <p:sp>
        <p:nvSpPr>
          <p:cNvPr id="11" name="Title 1">
            <a:extLst>
              <a:ext uri="{FF2B5EF4-FFF2-40B4-BE49-F238E27FC236}">
                <a16:creationId xmlns:a16="http://schemas.microsoft.com/office/drawing/2014/main" id="{1297D454-343D-49C0-BF07-66EAB7D5947D}"/>
              </a:ext>
            </a:extLst>
          </p:cNvPr>
          <p:cNvSpPr txBox="1">
            <a:spLocks/>
          </p:cNvSpPr>
          <p:nvPr/>
        </p:nvSpPr>
        <p:spPr>
          <a:xfrm>
            <a:off x="2883002" y="923660"/>
            <a:ext cx="8244408" cy="1791072"/>
          </a:xfrm>
          <a:prstGeom prst="rect">
            <a:avLst/>
          </a:prstGeom>
        </p:spPr>
        <p:txBody>
          <a:bodyPr vert="horz" lIns="91440" tIns="45720" rIns="91440" bIns="45720" rtlCol="0" anchor="ctr">
            <a:normAutofit fontScale="825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Ice Cream in a Bag</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2" name="TextBox 11">
            <a:extLst>
              <a:ext uri="{FF2B5EF4-FFF2-40B4-BE49-F238E27FC236}">
                <a16:creationId xmlns:a16="http://schemas.microsoft.com/office/drawing/2014/main" id="{D255E3AC-341D-4619-9240-A07A9BE9E20B}"/>
              </a:ext>
            </a:extLst>
          </p:cNvPr>
          <p:cNvSpPr txBox="1"/>
          <p:nvPr/>
        </p:nvSpPr>
        <p:spPr>
          <a:xfrm>
            <a:off x="1837743" y="2908475"/>
            <a:ext cx="8929141" cy="1895712"/>
          </a:xfrm>
          <a:prstGeom prst="rect">
            <a:avLst/>
          </a:prstGeom>
          <a:noFill/>
        </p:spPr>
        <p:txBody>
          <a:bodyPr wrap="square">
            <a:spAutoFit/>
          </a:bodyPr>
          <a:lstStyle/>
          <a:p>
            <a:pPr defTabSz="685800">
              <a:lnSpc>
                <a:spcPct val="115000"/>
              </a:lnSpc>
              <a:spcAft>
                <a:spcPts val="1000"/>
              </a:spcAft>
              <a:defRPr/>
            </a:pPr>
            <a:r>
              <a:rPr lang="en-GB" sz="3200" b="1" dirty="0">
                <a:latin typeface="MS London" panose="020B0503020203020204" pitchFamily="34" charset="0"/>
              </a:rPr>
              <a:t>Watch the Ice Cream film.</a:t>
            </a:r>
          </a:p>
          <a:p>
            <a:pPr defTabSz="685800">
              <a:lnSpc>
                <a:spcPct val="115000"/>
              </a:lnSpc>
              <a:spcAft>
                <a:spcPts val="1000"/>
              </a:spcAft>
              <a:defRPr/>
            </a:pPr>
            <a:r>
              <a:rPr lang="en-GB" sz="3200" b="1" dirty="0">
                <a:latin typeface="MS London" panose="020B0503020203020204" pitchFamily="34" charset="0"/>
              </a:rPr>
              <a:t>Follow the instructions to make your ice cream.</a:t>
            </a:r>
            <a:endParaRPr lang="en-GB" sz="2400" b="1" dirty="0">
              <a:latin typeface="MS London" panose="020B0503020203020204" pitchFamily="34" charset="0"/>
            </a:endParaRPr>
          </a:p>
        </p:txBody>
      </p:sp>
    </p:spTree>
    <p:extLst>
      <p:ext uri="{BB962C8B-B14F-4D97-AF65-F5344CB8AC3E}">
        <p14:creationId xmlns:p14="http://schemas.microsoft.com/office/powerpoint/2010/main" val="133177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081D6-257C-467A-BBA4-40940301B413}"/>
              </a:ext>
            </a:extLst>
          </p:cNvPr>
          <p:cNvPicPr>
            <a:picLocks noChangeAspect="1"/>
          </p:cNvPicPr>
          <p:nvPr/>
        </p:nvPicPr>
        <p:blipFill rotWithShape="1">
          <a:blip r:embed="rId2"/>
          <a:srcRect l="46601" t="23521" r="27613" b="10263"/>
          <a:stretch/>
        </p:blipFill>
        <p:spPr>
          <a:xfrm>
            <a:off x="7122543" y="127000"/>
            <a:ext cx="4572001" cy="6604000"/>
          </a:xfrm>
          <a:prstGeom prst="rect">
            <a:avLst/>
          </a:prstGeom>
          <a:ln>
            <a:solidFill>
              <a:schemeClr val="tx1"/>
            </a:solidFill>
          </a:ln>
        </p:spPr>
      </p:pic>
      <p:sp>
        <p:nvSpPr>
          <p:cNvPr id="5" name="TextBox 4">
            <a:extLst>
              <a:ext uri="{FF2B5EF4-FFF2-40B4-BE49-F238E27FC236}">
                <a16:creationId xmlns:a16="http://schemas.microsoft.com/office/drawing/2014/main" id="{7393DCDA-D55C-4435-AD93-9E5AF642C3E8}"/>
              </a:ext>
            </a:extLst>
          </p:cNvPr>
          <p:cNvSpPr txBox="1"/>
          <p:nvPr/>
        </p:nvSpPr>
        <p:spPr>
          <a:xfrm>
            <a:off x="447487" y="332400"/>
            <a:ext cx="6565542" cy="3998595"/>
          </a:xfrm>
          <a:prstGeom prst="rect">
            <a:avLst/>
          </a:prstGeom>
          <a:noFill/>
        </p:spPr>
        <p:txBody>
          <a:bodyPr wrap="square">
            <a:spAutoFit/>
          </a:bodyPr>
          <a:lstStyle/>
          <a:p>
            <a:pPr marL="0" marR="0" lvl="0" indent="0" algn="l" defTabSz="685800" rtl="0" eaLnBrk="1" fontAlgn="auto" latinLnBrk="0" hangingPunct="1">
              <a:lnSpc>
                <a:spcPct val="115000"/>
              </a:lnSpc>
              <a:spcBef>
                <a:spcPts val="0"/>
              </a:spcBef>
              <a:spcAft>
                <a:spcPts val="1000"/>
              </a:spcAft>
              <a:buClrTx/>
              <a:buSzTx/>
              <a:buFontTx/>
              <a:buNone/>
              <a:tabLst/>
              <a:defRPr/>
            </a:pPr>
            <a:r>
              <a:rPr lang="en-GB" sz="3200" b="1" dirty="0">
                <a:latin typeface="MS London" panose="020B0503020203020204" pitchFamily="34" charset="0"/>
              </a:rPr>
              <a:t>MAKING ICE CREAM TOP TIPS</a:t>
            </a:r>
            <a:endParaRPr lang="en-GB" sz="2400" b="1" dirty="0">
              <a:latin typeface="MS London" panose="020B0503020203020204" pitchFamily="34" charset="0"/>
            </a:endParaRPr>
          </a:p>
          <a:p>
            <a:pPr marL="342900" marR="0" lvl="0" indent="-342900" algn="l" defTabSz="6858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GB" sz="2400" dirty="0">
                <a:latin typeface="MS London" panose="020B0503020203020204" pitchFamily="34" charset="0"/>
              </a:rPr>
              <a:t>Aprons and gloves are recommended, this can be a messy activity. </a:t>
            </a:r>
          </a:p>
          <a:p>
            <a:pPr marL="342900" marR="0" lvl="0" indent="-342900" algn="l" defTabSz="6858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GB" sz="2400" dirty="0">
                <a:latin typeface="MS London" panose="020B0503020203020204" pitchFamily="34" charset="0"/>
              </a:rPr>
              <a:t>Keep one hand on the bottom of the bag when shaking to help prevent the bag splitting.</a:t>
            </a:r>
          </a:p>
          <a:p>
            <a:pPr marL="342900" marR="0" lvl="0" indent="-342900" algn="l" defTabSz="6858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GB" sz="2400" dirty="0">
                <a:latin typeface="MS London" panose="020B0503020203020204" pitchFamily="34" charset="0"/>
              </a:rPr>
              <a:t>The ice bags get cold! Working in groups means you can share the shaking and</a:t>
            </a:r>
          </a:p>
        </p:txBody>
      </p:sp>
      <p:pic>
        <p:nvPicPr>
          <p:cNvPr id="6" name="Picture 5">
            <a:extLst>
              <a:ext uri="{FF2B5EF4-FFF2-40B4-BE49-F238E27FC236}">
                <a16:creationId xmlns:a16="http://schemas.microsoft.com/office/drawing/2014/main" id="{D1933220-B665-4C15-8FD0-1AE7A9376ED8}"/>
              </a:ext>
            </a:extLst>
          </p:cNvPr>
          <p:cNvPicPr>
            <a:picLocks noChangeAspect="1"/>
          </p:cNvPicPr>
          <p:nvPr/>
        </p:nvPicPr>
        <p:blipFill rotWithShape="1">
          <a:blip r:embed="rId3"/>
          <a:srcRect l="16078" b="19424"/>
          <a:stretch/>
        </p:blipFill>
        <p:spPr>
          <a:xfrm>
            <a:off x="-9982" y="4180031"/>
            <a:ext cx="3106618" cy="2677969"/>
          </a:xfrm>
          <a:prstGeom prst="rect">
            <a:avLst/>
          </a:prstGeom>
        </p:spPr>
      </p:pic>
      <p:pic>
        <p:nvPicPr>
          <p:cNvPr id="7" name="Picture 6" descr="A close up of a sign&#10;&#10;Description automatically generated">
            <a:extLst>
              <a:ext uri="{FF2B5EF4-FFF2-40B4-BE49-F238E27FC236}">
                <a16:creationId xmlns:a16="http://schemas.microsoft.com/office/drawing/2014/main" id="{9057FD02-84B7-4AB6-A775-4BDCABB97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sp>
        <p:nvSpPr>
          <p:cNvPr id="8" name="TextBox 7">
            <a:extLst>
              <a:ext uri="{FF2B5EF4-FFF2-40B4-BE49-F238E27FC236}">
                <a16:creationId xmlns:a16="http://schemas.microsoft.com/office/drawing/2014/main" id="{EE110B09-D17D-4432-B96A-C0E94109FA8D}"/>
              </a:ext>
            </a:extLst>
          </p:cNvPr>
          <p:cNvSpPr txBox="1"/>
          <p:nvPr/>
        </p:nvSpPr>
        <p:spPr>
          <a:xfrm>
            <a:off x="1704491" y="4270335"/>
            <a:ext cx="5308538" cy="499176"/>
          </a:xfrm>
          <a:prstGeom prst="rect">
            <a:avLst/>
          </a:prstGeom>
          <a:noFill/>
        </p:spPr>
        <p:txBody>
          <a:bodyPr wrap="square">
            <a:spAutoFit/>
          </a:bodyPr>
          <a:lstStyle/>
          <a:p>
            <a:pPr marR="0" lvl="0" algn="l" defTabSz="685800" rtl="0" eaLnBrk="1" fontAlgn="auto" latinLnBrk="0" hangingPunct="1">
              <a:lnSpc>
                <a:spcPct val="115000"/>
              </a:lnSpc>
              <a:spcBef>
                <a:spcPts val="0"/>
              </a:spcBef>
              <a:spcAft>
                <a:spcPts val="1000"/>
              </a:spcAft>
              <a:buClrTx/>
              <a:buSzTx/>
              <a:tabLst/>
              <a:defRPr/>
            </a:pPr>
            <a:r>
              <a:rPr lang="en-GB" sz="2400" dirty="0">
                <a:latin typeface="MS London" panose="020B0503020203020204" pitchFamily="34" charset="0"/>
              </a:rPr>
              <a:t>avoid your hands getting too cold.</a:t>
            </a:r>
          </a:p>
        </p:txBody>
      </p:sp>
      <p:sp>
        <p:nvSpPr>
          <p:cNvPr id="10" name="TextBox 9">
            <a:extLst>
              <a:ext uri="{FF2B5EF4-FFF2-40B4-BE49-F238E27FC236}">
                <a16:creationId xmlns:a16="http://schemas.microsoft.com/office/drawing/2014/main" id="{3E3A31DE-D542-4155-A348-6EE551E6918B}"/>
              </a:ext>
            </a:extLst>
          </p:cNvPr>
          <p:cNvSpPr txBox="1"/>
          <p:nvPr/>
        </p:nvSpPr>
        <p:spPr>
          <a:xfrm>
            <a:off x="2892601" y="4975084"/>
            <a:ext cx="4175185" cy="923907"/>
          </a:xfrm>
          <a:prstGeom prst="rect">
            <a:avLst/>
          </a:prstGeom>
          <a:noFill/>
        </p:spPr>
        <p:txBody>
          <a:bodyPr wrap="square">
            <a:spAutoFit/>
          </a:bodyPr>
          <a:lstStyle/>
          <a:p>
            <a:pPr marL="342900" marR="0" lvl="0" indent="-342900" algn="l" defTabSz="6858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GB" sz="2400" dirty="0">
                <a:latin typeface="MS London" panose="020B0503020203020204" pitchFamily="34" charset="0"/>
              </a:rPr>
              <a:t>Try to keep the milk bag upright in the ice bag.</a:t>
            </a:r>
          </a:p>
        </p:txBody>
      </p:sp>
    </p:spTree>
    <p:extLst>
      <p:ext uri="{BB962C8B-B14F-4D97-AF65-F5344CB8AC3E}">
        <p14:creationId xmlns:p14="http://schemas.microsoft.com/office/powerpoint/2010/main" val="1190173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17051-9B9E-4D6F-84E3-FF5E6C3F00D2}"/>
              </a:ext>
            </a:extLst>
          </p:cNvPr>
          <p:cNvPicPr>
            <a:picLocks noChangeAspect="1"/>
          </p:cNvPicPr>
          <p:nvPr/>
        </p:nvPicPr>
        <p:blipFill rotWithShape="1">
          <a:blip r:embed="rId2"/>
          <a:srcRect l="30114" t="14950" r="13295" b="11111"/>
          <a:stretch/>
        </p:blipFill>
        <p:spPr>
          <a:xfrm>
            <a:off x="1572491" y="104493"/>
            <a:ext cx="9047018" cy="6649013"/>
          </a:xfrm>
          <a:prstGeom prst="rect">
            <a:avLst/>
          </a:prstGeom>
          <a:ln>
            <a:solidFill>
              <a:schemeClr val="tx1"/>
            </a:solidFill>
          </a:ln>
        </p:spPr>
      </p:pic>
    </p:spTree>
    <p:extLst>
      <p:ext uri="{BB962C8B-B14F-4D97-AF65-F5344CB8AC3E}">
        <p14:creationId xmlns:p14="http://schemas.microsoft.com/office/powerpoint/2010/main" val="3800551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3989" t="18040" r="4897" b="17071"/>
          <a:stretch/>
        </p:blipFill>
        <p:spPr>
          <a:xfrm rot="10800000">
            <a:off x="-2" y="-86341"/>
            <a:ext cx="12192001"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3429000"/>
            <a:ext cx="3027036" cy="350704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6"/>
          <a:stretch>
            <a:fillRect/>
          </a:stretch>
        </p:blipFill>
        <p:spPr>
          <a:xfrm>
            <a:off x="-204624" y="189991"/>
            <a:ext cx="2927275" cy="1611107"/>
          </a:xfrm>
          <a:prstGeom prst="rect">
            <a:avLst/>
          </a:prstGeom>
        </p:spPr>
      </p:pic>
      <p:sp>
        <p:nvSpPr>
          <p:cNvPr id="17" name="Title 1">
            <a:extLst>
              <a:ext uri="{FF2B5EF4-FFF2-40B4-BE49-F238E27FC236}">
                <a16:creationId xmlns:a16="http://schemas.microsoft.com/office/drawing/2014/main" id="{747B4A46-19A8-4267-88D3-21BD71C73C80}"/>
              </a:ext>
            </a:extLst>
          </p:cNvPr>
          <p:cNvSpPr txBox="1">
            <a:spLocks/>
          </p:cNvSpPr>
          <p:nvPr/>
        </p:nvSpPr>
        <p:spPr>
          <a:xfrm>
            <a:off x="3975925" y="-20034"/>
            <a:ext cx="8244408" cy="1791072"/>
          </a:xfrm>
          <a:prstGeom prst="rect">
            <a:avLst/>
          </a:prstGeom>
        </p:spPr>
        <p:txBody>
          <a:bodyPr vert="horz" lIns="91440" tIns="45720" rIns="91440" bIns="45720" rtlCol="0" anchor="ctr">
            <a:normAutofit fontScale="97500"/>
          </a:bodyPr>
          <a:lstStyle/>
          <a:p>
            <a:pPr algn="ctr">
              <a:spcBef>
                <a:spcPct val="0"/>
              </a:spcBef>
              <a:defRPr/>
            </a:pPr>
            <a:br>
              <a:rPr lang="en-GB" sz="4400" b="1" dirty="0">
                <a:latin typeface="+mj-lt"/>
                <a:ea typeface="+mj-ea"/>
                <a:cs typeface="+mj-cs"/>
              </a:rPr>
            </a:br>
            <a:r>
              <a:rPr lang="en-GB" sz="5500" b="1" dirty="0">
                <a:latin typeface="MS London" panose="020B0503020203020204" pitchFamily="34" charset="0"/>
                <a:ea typeface="+mj-ea"/>
                <a:cs typeface="+mj-cs"/>
              </a:rPr>
              <a:t>Ice Cream in a Bag</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pic>
        <p:nvPicPr>
          <p:cNvPr id="13" name="Picture 12">
            <a:extLst>
              <a:ext uri="{FF2B5EF4-FFF2-40B4-BE49-F238E27FC236}">
                <a16:creationId xmlns:a16="http://schemas.microsoft.com/office/drawing/2014/main" id="{B1A67F0B-ED59-4146-B21B-0822C6DD8D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250" t="22268" r="24591" b="15658"/>
          <a:stretch/>
        </p:blipFill>
        <p:spPr>
          <a:xfrm rot="5400000">
            <a:off x="7172265" y="2655062"/>
            <a:ext cx="4264096" cy="3193710"/>
          </a:xfrm>
          <a:prstGeom prst="rect">
            <a:avLst/>
          </a:prstGeom>
        </p:spPr>
      </p:pic>
      <p:pic>
        <p:nvPicPr>
          <p:cNvPr id="14" name="Picture 13">
            <a:extLst>
              <a:ext uri="{FF2B5EF4-FFF2-40B4-BE49-F238E27FC236}">
                <a16:creationId xmlns:a16="http://schemas.microsoft.com/office/drawing/2014/main" id="{F13D263C-7476-44E5-A8B1-134270C3F1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93"/>
          <a:stretch/>
        </p:blipFill>
        <p:spPr>
          <a:xfrm rot="5400000">
            <a:off x="2935838" y="2430831"/>
            <a:ext cx="4264096" cy="3642173"/>
          </a:xfrm>
          <a:prstGeom prst="rect">
            <a:avLst/>
          </a:prstGeom>
        </p:spPr>
      </p:pic>
      <p:sp>
        <p:nvSpPr>
          <p:cNvPr id="15" name="TextBox 14">
            <a:extLst>
              <a:ext uri="{FF2B5EF4-FFF2-40B4-BE49-F238E27FC236}">
                <a16:creationId xmlns:a16="http://schemas.microsoft.com/office/drawing/2014/main" id="{A41CDB13-8140-4B22-BD26-A2A2F65703E3}"/>
              </a:ext>
            </a:extLst>
          </p:cNvPr>
          <p:cNvSpPr txBox="1"/>
          <p:nvPr/>
        </p:nvSpPr>
        <p:spPr>
          <a:xfrm>
            <a:off x="3190132" y="1531830"/>
            <a:ext cx="3642174" cy="646331"/>
          </a:xfrm>
          <a:prstGeom prst="rect">
            <a:avLst/>
          </a:prstGeom>
          <a:noFill/>
        </p:spPr>
        <p:txBody>
          <a:bodyPr wrap="square" rtlCol="0">
            <a:spAutoFit/>
          </a:bodyPr>
          <a:lstStyle/>
          <a:p>
            <a:pPr algn="ctr"/>
            <a:r>
              <a:rPr lang="en-GB" sz="3600" b="1" dirty="0">
                <a:latin typeface="MS London" panose="020B0503020203020204" pitchFamily="34" charset="0"/>
              </a:rPr>
              <a:t>Whole Milk</a:t>
            </a:r>
          </a:p>
        </p:txBody>
      </p:sp>
      <p:sp>
        <p:nvSpPr>
          <p:cNvPr id="16" name="TextBox 15">
            <a:extLst>
              <a:ext uri="{FF2B5EF4-FFF2-40B4-BE49-F238E27FC236}">
                <a16:creationId xmlns:a16="http://schemas.microsoft.com/office/drawing/2014/main" id="{3A9D313B-D9F8-4B42-BD5F-E5D8F9999A83}"/>
              </a:ext>
            </a:extLst>
          </p:cNvPr>
          <p:cNvSpPr txBox="1"/>
          <p:nvPr/>
        </p:nvSpPr>
        <p:spPr>
          <a:xfrm>
            <a:off x="7304651" y="1499225"/>
            <a:ext cx="3999323" cy="646331"/>
          </a:xfrm>
          <a:prstGeom prst="rect">
            <a:avLst/>
          </a:prstGeom>
          <a:noFill/>
        </p:spPr>
        <p:txBody>
          <a:bodyPr wrap="square" rtlCol="0">
            <a:spAutoFit/>
          </a:bodyPr>
          <a:lstStyle>
            <a:defPPr>
              <a:defRPr lang="en-US"/>
            </a:defPPr>
            <a:lvl1pPr>
              <a:defRPr sz="3600" b="1">
                <a:latin typeface="M&amp;S London" panose="020B0503020203020204" pitchFamily="34" charset="0"/>
              </a:defRPr>
            </a:lvl1pPr>
          </a:lstStyle>
          <a:p>
            <a:pPr algn="ctr"/>
            <a:r>
              <a:rPr lang="en-GB" dirty="0">
                <a:latin typeface="MS London" panose="020B0503020203020204" pitchFamily="34" charset="0"/>
              </a:rPr>
              <a:t>Skimmed Milk</a:t>
            </a:r>
          </a:p>
        </p:txBody>
      </p:sp>
    </p:spTree>
    <p:extLst>
      <p:ext uri="{BB962C8B-B14F-4D97-AF65-F5344CB8AC3E}">
        <p14:creationId xmlns:p14="http://schemas.microsoft.com/office/powerpoint/2010/main" val="3021998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742093" y="0"/>
            <a:ext cx="11847669"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597452"/>
            <a:ext cx="2511642" cy="2260548"/>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060" y="5383371"/>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249575" y="314761"/>
            <a:ext cx="1068022" cy="1612714"/>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544154" y="4874846"/>
            <a:ext cx="1166513" cy="1847756"/>
          </a:xfrm>
          <a:prstGeom prst="rect">
            <a:avLst/>
          </a:prstGeom>
        </p:spPr>
      </p:pic>
      <p:sp>
        <p:nvSpPr>
          <p:cNvPr id="11" name="Title 1">
            <a:extLst>
              <a:ext uri="{FF2B5EF4-FFF2-40B4-BE49-F238E27FC236}">
                <a16:creationId xmlns:a16="http://schemas.microsoft.com/office/drawing/2014/main" id="{1297D454-343D-49C0-BF07-66EAB7D5947D}"/>
              </a:ext>
            </a:extLst>
          </p:cNvPr>
          <p:cNvSpPr txBox="1">
            <a:spLocks/>
          </p:cNvSpPr>
          <p:nvPr/>
        </p:nvSpPr>
        <p:spPr>
          <a:xfrm>
            <a:off x="3291806" y="117582"/>
            <a:ext cx="8244408" cy="1791072"/>
          </a:xfrm>
          <a:prstGeom prst="rect">
            <a:avLst/>
          </a:prstGeom>
        </p:spPr>
        <p:txBody>
          <a:bodyPr vert="horz" lIns="91440" tIns="45720" rIns="91440" bIns="45720" rtlCol="0" anchor="ctr">
            <a:normAutofit fontScale="825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Ice Cream in a Bag</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2" name="TextBox 11">
            <a:extLst>
              <a:ext uri="{FF2B5EF4-FFF2-40B4-BE49-F238E27FC236}">
                <a16:creationId xmlns:a16="http://schemas.microsoft.com/office/drawing/2014/main" id="{D255E3AC-341D-4619-9240-A07A9BE9E20B}"/>
              </a:ext>
            </a:extLst>
          </p:cNvPr>
          <p:cNvSpPr txBox="1"/>
          <p:nvPr/>
        </p:nvSpPr>
        <p:spPr>
          <a:xfrm>
            <a:off x="1592594" y="1791368"/>
            <a:ext cx="10327641" cy="1132298"/>
          </a:xfrm>
          <a:prstGeom prst="rect">
            <a:avLst/>
          </a:prstGeom>
          <a:noFill/>
        </p:spPr>
        <p:txBody>
          <a:bodyPr wrap="square">
            <a:spAutoFit/>
          </a:bodyPr>
          <a:lstStyle/>
          <a:p>
            <a:pPr>
              <a:lnSpc>
                <a:spcPct val="107000"/>
              </a:lnSpc>
              <a:spcAft>
                <a:spcPts val="800"/>
              </a:spcAft>
            </a:pPr>
            <a:r>
              <a:rPr lang="en-GB" sz="3200" b="1" dirty="0">
                <a:latin typeface="MS London" panose="020B0503020203020204" pitchFamily="34" charset="0"/>
                <a:ea typeface="Calibri" panose="020F0502020204030204" pitchFamily="34" charset="0"/>
                <a:cs typeface="Times New Roman" panose="02020603050405020304" pitchFamily="18" charset="0"/>
              </a:rPr>
              <a:t>Q: What can you conclude about the effect of fat content on the qualities of ice cream?</a:t>
            </a:r>
          </a:p>
        </p:txBody>
      </p:sp>
      <p:sp>
        <p:nvSpPr>
          <p:cNvPr id="14" name="TextBox 13">
            <a:extLst>
              <a:ext uri="{FF2B5EF4-FFF2-40B4-BE49-F238E27FC236}">
                <a16:creationId xmlns:a16="http://schemas.microsoft.com/office/drawing/2014/main" id="{BBB50CEF-F51E-43B3-9DD4-B6C756F9D4FD}"/>
              </a:ext>
            </a:extLst>
          </p:cNvPr>
          <p:cNvSpPr txBox="1"/>
          <p:nvPr/>
        </p:nvSpPr>
        <p:spPr>
          <a:xfrm>
            <a:off x="1432809" y="3097401"/>
            <a:ext cx="9725263" cy="216033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2400" dirty="0">
                <a:latin typeface="MS London" panose="020B0503020203020204" pitchFamily="34" charset="0"/>
                <a:ea typeface="Calibri" panose="020F0502020204030204" pitchFamily="34" charset="0"/>
                <a:cs typeface="Times New Roman" panose="02020603050405020304" pitchFamily="18" charset="0"/>
              </a:rPr>
              <a:t>Fats are important because they trap air, giving a silky, rich texture to ice cream. </a:t>
            </a:r>
          </a:p>
          <a:p>
            <a:pPr marL="285750" indent="-285750">
              <a:lnSpc>
                <a:spcPct val="107000"/>
              </a:lnSpc>
              <a:spcAft>
                <a:spcPts val="800"/>
              </a:spcAft>
              <a:buFont typeface="Arial" panose="020B0604020202020204" pitchFamily="34" charset="0"/>
              <a:buChar char="•"/>
            </a:pPr>
            <a:r>
              <a:rPr lang="en-GB" sz="2400" dirty="0">
                <a:latin typeface="MS London" panose="020B0503020203020204" pitchFamily="34" charset="0"/>
                <a:ea typeface="Calibri" panose="020F0502020204030204" pitchFamily="34" charset="0"/>
                <a:cs typeface="Times New Roman" panose="02020603050405020304" pitchFamily="18" charset="0"/>
              </a:rPr>
              <a:t>When skimmed milk is used, it will lack the creamy texture and won’t be as light because the air isn’t incorporated into it as effectively.</a:t>
            </a:r>
          </a:p>
        </p:txBody>
      </p:sp>
    </p:spTree>
    <p:extLst>
      <p:ext uri="{BB962C8B-B14F-4D97-AF65-F5344CB8AC3E}">
        <p14:creationId xmlns:p14="http://schemas.microsoft.com/office/powerpoint/2010/main" val="53071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3429000"/>
            <a:ext cx="3027036" cy="350704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729888" y="3422568"/>
            <a:ext cx="3730511" cy="3193711"/>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7"/>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8"/>
          <a:stretch>
            <a:fillRect/>
          </a:stretch>
        </p:blipFill>
        <p:spPr>
          <a:xfrm>
            <a:off x="-204624" y="189991"/>
            <a:ext cx="2927275" cy="1611107"/>
          </a:xfrm>
          <a:prstGeom prst="rect">
            <a:avLst/>
          </a:prstGeom>
        </p:spPr>
      </p:pic>
      <p:sp>
        <p:nvSpPr>
          <p:cNvPr id="17" name="Title 1">
            <a:extLst>
              <a:ext uri="{FF2B5EF4-FFF2-40B4-BE49-F238E27FC236}">
                <a16:creationId xmlns:a16="http://schemas.microsoft.com/office/drawing/2014/main" id="{747B4A46-19A8-4267-88D3-21BD71C73C80}"/>
              </a:ext>
            </a:extLst>
          </p:cNvPr>
          <p:cNvSpPr txBox="1">
            <a:spLocks/>
          </p:cNvSpPr>
          <p:nvPr/>
        </p:nvSpPr>
        <p:spPr>
          <a:xfrm>
            <a:off x="3335122" y="898820"/>
            <a:ext cx="8244408" cy="1791072"/>
          </a:xfrm>
          <a:prstGeom prst="rect">
            <a:avLst/>
          </a:prstGeom>
        </p:spPr>
        <p:txBody>
          <a:bodyPr vert="horz" lIns="91440" tIns="45720" rIns="91440" bIns="45720" rtlCol="0" anchor="ctr">
            <a:normAutofit fontScale="825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Sensory Evaluation</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3" name="TextBox 12">
            <a:extLst>
              <a:ext uri="{FF2B5EF4-FFF2-40B4-BE49-F238E27FC236}">
                <a16:creationId xmlns:a16="http://schemas.microsoft.com/office/drawing/2014/main" id="{24B21667-A0F5-42DC-A24B-389ADE8BA08C}"/>
              </a:ext>
            </a:extLst>
          </p:cNvPr>
          <p:cNvSpPr txBox="1"/>
          <p:nvPr/>
        </p:nvSpPr>
        <p:spPr>
          <a:xfrm>
            <a:off x="1595609" y="2625593"/>
            <a:ext cx="9533095" cy="1339726"/>
          </a:xfrm>
          <a:prstGeom prst="rect">
            <a:avLst/>
          </a:prstGeom>
          <a:noFill/>
        </p:spPr>
        <p:txBody>
          <a:bodyPr wrap="square">
            <a:spAutoFit/>
          </a:bodyPr>
          <a:lstStyle/>
          <a:p>
            <a:pPr defTabSz="685800">
              <a:lnSpc>
                <a:spcPct val="115000"/>
              </a:lnSpc>
              <a:spcAft>
                <a:spcPts val="1000"/>
              </a:spcAft>
              <a:defRPr/>
            </a:pPr>
            <a:r>
              <a:rPr lang="en-GB" sz="3600" b="1" dirty="0">
                <a:latin typeface="MS London" panose="020B0503020203020204" pitchFamily="34" charset="0"/>
              </a:rPr>
              <a:t>Q: What is sensory evaluation and why is it important?</a:t>
            </a:r>
          </a:p>
        </p:txBody>
      </p:sp>
    </p:spTree>
    <p:extLst>
      <p:ext uri="{BB962C8B-B14F-4D97-AF65-F5344CB8AC3E}">
        <p14:creationId xmlns:p14="http://schemas.microsoft.com/office/powerpoint/2010/main" val="95079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742093" y="0"/>
            <a:ext cx="11847669"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597452"/>
            <a:ext cx="2511642" cy="2260548"/>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060" y="5383371"/>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249575" y="314761"/>
            <a:ext cx="1068022" cy="1612714"/>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544154" y="4874846"/>
            <a:ext cx="1166513" cy="1847756"/>
          </a:xfrm>
          <a:prstGeom prst="rect">
            <a:avLst/>
          </a:prstGeom>
        </p:spPr>
      </p:pic>
      <p:sp>
        <p:nvSpPr>
          <p:cNvPr id="12" name="TextBox 11">
            <a:extLst>
              <a:ext uri="{FF2B5EF4-FFF2-40B4-BE49-F238E27FC236}">
                <a16:creationId xmlns:a16="http://schemas.microsoft.com/office/drawing/2014/main" id="{D255E3AC-341D-4619-9240-A07A9BE9E20B}"/>
              </a:ext>
            </a:extLst>
          </p:cNvPr>
          <p:cNvSpPr txBox="1"/>
          <p:nvPr/>
        </p:nvSpPr>
        <p:spPr>
          <a:xfrm>
            <a:off x="2622430" y="642140"/>
            <a:ext cx="9316529" cy="957955"/>
          </a:xfrm>
          <a:prstGeom prst="rect">
            <a:avLst/>
          </a:prstGeom>
          <a:noFill/>
        </p:spPr>
        <p:txBody>
          <a:bodyPr wrap="square">
            <a:spAutoFit/>
          </a:bodyPr>
          <a:lstStyle/>
          <a:p>
            <a:pPr>
              <a:lnSpc>
                <a:spcPct val="107000"/>
              </a:lnSpc>
              <a:spcAft>
                <a:spcPts val="800"/>
              </a:spcAft>
            </a:pPr>
            <a:r>
              <a:rPr lang="en-GB" sz="5400" b="1" dirty="0">
                <a:latin typeface="MS London" panose="020B0503020203020204" pitchFamily="34" charset="0"/>
                <a:ea typeface="Calibri" panose="020F0502020204030204" pitchFamily="34" charset="0"/>
                <a:cs typeface="Times New Roman" panose="02020603050405020304" pitchFamily="18" charset="0"/>
              </a:rPr>
              <a:t>Sensory Evaluation at M&amp;S</a:t>
            </a:r>
          </a:p>
        </p:txBody>
      </p:sp>
      <p:grpSp>
        <p:nvGrpSpPr>
          <p:cNvPr id="10" name="Group 9">
            <a:extLst>
              <a:ext uri="{FF2B5EF4-FFF2-40B4-BE49-F238E27FC236}">
                <a16:creationId xmlns:a16="http://schemas.microsoft.com/office/drawing/2014/main" id="{F3B4E748-6FE5-4EBB-9091-B330BE4119AA}"/>
              </a:ext>
            </a:extLst>
          </p:cNvPr>
          <p:cNvGrpSpPr/>
          <p:nvPr/>
        </p:nvGrpSpPr>
        <p:grpSpPr>
          <a:xfrm rot="21056880">
            <a:off x="1106338" y="2428335"/>
            <a:ext cx="1570007" cy="2260548"/>
            <a:chOff x="1846053" y="2260549"/>
            <a:chExt cx="1570007" cy="2260548"/>
          </a:xfrm>
          <a:solidFill>
            <a:schemeClr val="bg1"/>
          </a:solidFill>
        </p:grpSpPr>
        <p:sp>
          <p:nvSpPr>
            <p:cNvPr id="2" name="Rectangle 1">
              <a:extLst>
                <a:ext uri="{FF2B5EF4-FFF2-40B4-BE49-F238E27FC236}">
                  <a16:creationId xmlns:a16="http://schemas.microsoft.com/office/drawing/2014/main" id="{F1455FC6-0269-4F4B-BCA5-403DB1F65AA6}"/>
                </a:ext>
              </a:extLst>
            </p:cNvPr>
            <p:cNvSpPr/>
            <p:nvPr/>
          </p:nvSpPr>
          <p:spPr>
            <a:xfrm>
              <a:off x="1846053" y="2260549"/>
              <a:ext cx="1570007" cy="2260548"/>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A36848-0F25-4ABD-958A-4E544E4C9001}"/>
                </a:ext>
              </a:extLst>
            </p:cNvPr>
            <p:cNvSpPr txBox="1"/>
            <p:nvPr/>
          </p:nvSpPr>
          <p:spPr>
            <a:xfrm>
              <a:off x="2031284" y="3415994"/>
              <a:ext cx="1200583" cy="647141"/>
            </a:xfrm>
            <a:prstGeom prst="rect">
              <a:avLst/>
            </a:prstGeom>
            <a:grpFill/>
          </p:spPr>
          <p:txBody>
            <a:bodyPr wrap="square" rtlCol="0">
              <a:spAutoFit/>
            </a:bodyPr>
            <a:lstStyle/>
            <a:p>
              <a:pPr algn="ctr"/>
              <a:r>
                <a:rPr lang="en-GB" b="1" dirty="0">
                  <a:latin typeface="MS London" panose="020B0503020203020204" pitchFamily="34" charset="0"/>
                </a:rPr>
                <a:t>Quality Contract</a:t>
              </a:r>
            </a:p>
          </p:txBody>
        </p:sp>
        <p:pic>
          <p:nvPicPr>
            <p:cNvPr id="6" name="Picture 5">
              <a:extLst>
                <a:ext uri="{FF2B5EF4-FFF2-40B4-BE49-F238E27FC236}">
                  <a16:creationId xmlns:a16="http://schemas.microsoft.com/office/drawing/2014/main" id="{A84CCB48-DC5C-4BD6-9200-78F63491E5F6}"/>
                </a:ext>
              </a:extLst>
            </p:cNvPr>
            <p:cNvPicPr>
              <a:picLocks noChangeAspect="1"/>
            </p:cNvPicPr>
            <p:nvPr/>
          </p:nvPicPr>
          <p:blipFill rotWithShape="1">
            <a:blip r:embed="rId8"/>
            <a:srcRect l="20207" t="25409" r="39434" b="26290"/>
            <a:stretch/>
          </p:blipFill>
          <p:spPr>
            <a:xfrm>
              <a:off x="2109041" y="2586182"/>
              <a:ext cx="1044030" cy="702844"/>
            </a:xfrm>
            <a:prstGeom prst="rect">
              <a:avLst/>
            </a:prstGeom>
            <a:grpFill/>
          </p:spPr>
        </p:pic>
      </p:grpSp>
      <p:grpSp>
        <p:nvGrpSpPr>
          <p:cNvPr id="31" name="Group 30">
            <a:extLst>
              <a:ext uri="{FF2B5EF4-FFF2-40B4-BE49-F238E27FC236}">
                <a16:creationId xmlns:a16="http://schemas.microsoft.com/office/drawing/2014/main" id="{407753D1-2D3C-41A4-8DFD-E8C570B0DBA6}"/>
              </a:ext>
            </a:extLst>
          </p:cNvPr>
          <p:cNvGrpSpPr/>
          <p:nvPr/>
        </p:nvGrpSpPr>
        <p:grpSpPr>
          <a:xfrm>
            <a:off x="3190990" y="2634489"/>
            <a:ext cx="1640019" cy="2610893"/>
            <a:chOff x="3244006" y="1725118"/>
            <a:chExt cx="1640019" cy="2610893"/>
          </a:xfrm>
        </p:grpSpPr>
        <p:pic>
          <p:nvPicPr>
            <p:cNvPr id="15" name="Graphic 14" descr="User with solid fill">
              <a:extLst>
                <a:ext uri="{FF2B5EF4-FFF2-40B4-BE49-F238E27FC236}">
                  <a16:creationId xmlns:a16="http://schemas.microsoft.com/office/drawing/2014/main" id="{3E032DF3-0FD1-49D2-BC2A-797CACB6E2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23429" y="1725118"/>
              <a:ext cx="1305355" cy="1305355"/>
            </a:xfrm>
            <a:prstGeom prst="rect">
              <a:avLst/>
            </a:prstGeom>
          </p:spPr>
        </p:pic>
        <p:pic>
          <p:nvPicPr>
            <p:cNvPr id="17" name="Graphic 16" descr="Users with solid fill">
              <a:extLst>
                <a:ext uri="{FF2B5EF4-FFF2-40B4-BE49-F238E27FC236}">
                  <a16:creationId xmlns:a16="http://schemas.microsoft.com/office/drawing/2014/main" id="{34A75506-B4E2-4F3E-94AB-C8B444D0BE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44006" y="2695992"/>
              <a:ext cx="1640019" cy="1640019"/>
            </a:xfrm>
            <a:prstGeom prst="rect">
              <a:avLst/>
            </a:prstGeom>
          </p:spPr>
        </p:pic>
      </p:grpSp>
      <p:grpSp>
        <p:nvGrpSpPr>
          <p:cNvPr id="30" name="Group 29">
            <a:extLst>
              <a:ext uri="{FF2B5EF4-FFF2-40B4-BE49-F238E27FC236}">
                <a16:creationId xmlns:a16="http://schemas.microsoft.com/office/drawing/2014/main" id="{47B02440-CA92-4FBF-AD45-8EEFFA5890FB}"/>
              </a:ext>
            </a:extLst>
          </p:cNvPr>
          <p:cNvGrpSpPr/>
          <p:nvPr/>
        </p:nvGrpSpPr>
        <p:grpSpPr>
          <a:xfrm>
            <a:off x="5339366" y="1788312"/>
            <a:ext cx="4593586" cy="4844184"/>
            <a:chOff x="5336315" y="1788590"/>
            <a:chExt cx="4593586" cy="4844184"/>
          </a:xfrm>
        </p:grpSpPr>
        <p:pic>
          <p:nvPicPr>
            <p:cNvPr id="23" name="Picture 3" descr="872343a3-746e-4f3d-ae01-dffac6e9fd68@EURPRD10">
              <a:extLst>
                <a:ext uri="{FF2B5EF4-FFF2-40B4-BE49-F238E27FC236}">
                  <a16:creationId xmlns:a16="http://schemas.microsoft.com/office/drawing/2014/main" id="{9F908CEA-8008-437A-B78A-9E7E72CDAE7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023" r="28191" b="7567"/>
            <a:stretch/>
          </p:blipFill>
          <p:spPr bwMode="auto">
            <a:xfrm rot="5400000">
              <a:off x="7880042" y="4582915"/>
              <a:ext cx="1980493" cy="211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3e740f20-02b7-4de2-aed4-204d03fe4992@EURPRD10">
              <a:extLst>
                <a:ext uri="{FF2B5EF4-FFF2-40B4-BE49-F238E27FC236}">
                  <a16:creationId xmlns:a16="http://schemas.microsoft.com/office/drawing/2014/main" id="{5A907A3E-91AE-4331-BEF6-527E09130E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316" t="9005" r="10088"/>
            <a:stretch/>
          </p:blipFill>
          <p:spPr bwMode="auto">
            <a:xfrm>
              <a:off x="6081568" y="5245660"/>
              <a:ext cx="1596807" cy="1386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86aae1e9-c247-4a3d-bdc0-28f298993d4b@EURPRD10">
              <a:extLst>
                <a:ext uri="{FF2B5EF4-FFF2-40B4-BE49-F238E27FC236}">
                  <a16:creationId xmlns:a16="http://schemas.microsoft.com/office/drawing/2014/main" id="{F9526F28-BE21-424B-B62C-422711A61F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7078" r="36710" b="16352"/>
            <a:stretch/>
          </p:blipFill>
          <p:spPr bwMode="auto">
            <a:xfrm rot="5400000">
              <a:off x="5181853" y="1943052"/>
              <a:ext cx="3334541" cy="3025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01068DAC-389B-43A1-8C8A-EF3469259918}"/>
              </a:ext>
            </a:extLst>
          </p:cNvPr>
          <p:cNvGrpSpPr/>
          <p:nvPr/>
        </p:nvGrpSpPr>
        <p:grpSpPr>
          <a:xfrm>
            <a:off x="9230699" y="1720636"/>
            <a:ext cx="2219208" cy="2219208"/>
            <a:chOff x="9174767" y="1922556"/>
            <a:chExt cx="2219208" cy="2219208"/>
          </a:xfrm>
        </p:grpSpPr>
        <p:pic>
          <p:nvPicPr>
            <p:cNvPr id="19" name="Graphic 18" descr="Traffic light with solid fill">
              <a:extLst>
                <a:ext uri="{FF2B5EF4-FFF2-40B4-BE49-F238E27FC236}">
                  <a16:creationId xmlns:a16="http://schemas.microsoft.com/office/drawing/2014/main" id="{B9C115E1-B050-4CB7-8BE7-4E78E055C95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74767" y="1922556"/>
              <a:ext cx="2219208" cy="2219208"/>
            </a:xfrm>
            <a:prstGeom prst="rect">
              <a:avLst/>
            </a:prstGeom>
          </p:spPr>
        </p:pic>
        <p:sp>
          <p:nvSpPr>
            <p:cNvPr id="25" name="Oval 24">
              <a:extLst>
                <a:ext uri="{FF2B5EF4-FFF2-40B4-BE49-F238E27FC236}">
                  <a16:creationId xmlns:a16="http://schemas.microsoft.com/office/drawing/2014/main" id="{01D2F3A6-2CDE-45AD-BA2E-B42B58C8B5BD}"/>
                </a:ext>
              </a:extLst>
            </p:cNvPr>
            <p:cNvSpPr/>
            <p:nvPr/>
          </p:nvSpPr>
          <p:spPr>
            <a:xfrm>
              <a:off x="10056391" y="2252692"/>
              <a:ext cx="466307" cy="467980"/>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0D56052-D67B-4AD7-8A58-1DB86F1B92C9}"/>
                </a:ext>
              </a:extLst>
            </p:cNvPr>
            <p:cNvSpPr/>
            <p:nvPr/>
          </p:nvSpPr>
          <p:spPr>
            <a:xfrm>
              <a:off x="10065051" y="2773316"/>
              <a:ext cx="466307" cy="4679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5C698C6-E0B6-4992-9D08-15DED236D51A}"/>
                </a:ext>
              </a:extLst>
            </p:cNvPr>
            <p:cNvSpPr/>
            <p:nvPr/>
          </p:nvSpPr>
          <p:spPr>
            <a:xfrm>
              <a:off x="10065051" y="3305461"/>
              <a:ext cx="466307" cy="4679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8775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0C026-F787-40DF-8030-0C612D38BAA0}"/>
              </a:ext>
            </a:extLst>
          </p:cNvPr>
          <p:cNvPicPr>
            <a:picLocks noChangeAspect="1"/>
          </p:cNvPicPr>
          <p:nvPr/>
        </p:nvPicPr>
        <p:blipFill rotWithShape="1">
          <a:blip r:embed="rId2"/>
          <a:srcRect l="42308" t="36725" r="18829" b="15106"/>
          <a:stretch/>
        </p:blipFill>
        <p:spPr>
          <a:xfrm>
            <a:off x="1260763" y="57954"/>
            <a:ext cx="9670473" cy="6742092"/>
          </a:xfrm>
          <a:prstGeom prst="rect">
            <a:avLst/>
          </a:prstGeom>
          <a:ln>
            <a:solidFill>
              <a:schemeClr val="tx1"/>
            </a:solidFill>
          </a:ln>
        </p:spPr>
      </p:pic>
    </p:spTree>
    <p:extLst>
      <p:ext uri="{BB962C8B-B14F-4D97-AF65-F5344CB8AC3E}">
        <p14:creationId xmlns:p14="http://schemas.microsoft.com/office/powerpoint/2010/main" val="4219711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0"/>
            <a:ext cx="13212565"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618" t="-24329" r="-1503" b="16506"/>
          <a:stretch/>
        </p:blipFill>
        <p:spPr>
          <a:xfrm>
            <a:off x="0" y="3568150"/>
            <a:ext cx="2270847" cy="331652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9282695" y="3827175"/>
            <a:ext cx="3455677" cy="2722652"/>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6"/>
          <a:stretch>
            <a:fillRect/>
          </a:stretch>
        </p:blipFill>
        <p:spPr>
          <a:xfrm rot="1495526">
            <a:off x="11116952" y="4401984"/>
            <a:ext cx="514382" cy="2460551"/>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7"/>
          <a:stretch>
            <a:fillRect/>
          </a:stretch>
        </p:blipFill>
        <p:spPr>
          <a:xfrm>
            <a:off x="-204624" y="189991"/>
            <a:ext cx="2927275" cy="1611107"/>
          </a:xfrm>
          <a:prstGeom prst="rect">
            <a:avLst/>
          </a:prstGeom>
        </p:spPr>
      </p:pic>
      <p:sp>
        <p:nvSpPr>
          <p:cNvPr id="14" name="Title 1">
            <a:extLst>
              <a:ext uri="{FF2B5EF4-FFF2-40B4-BE49-F238E27FC236}">
                <a16:creationId xmlns:a16="http://schemas.microsoft.com/office/drawing/2014/main" id="{C0FF99D0-46AE-42BD-BF74-BCC8AA770AF9}"/>
              </a:ext>
            </a:extLst>
          </p:cNvPr>
          <p:cNvSpPr txBox="1">
            <a:spLocks/>
          </p:cNvSpPr>
          <p:nvPr/>
        </p:nvSpPr>
        <p:spPr>
          <a:xfrm>
            <a:off x="3155503" y="96768"/>
            <a:ext cx="9036496" cy="1202010"/>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GB" sz="4400" b="1" i="0" u="none" strike="noStrike" kern="1200" cap="none" spc="0" normalizeH="0" baseline="0" noProof="0" dirty="0">
                <a:ln>
                  <a:noFill/>
                </a:ln>
                <a:solidFill>
                  <a:schemeClr val="tx1"/>
                </a:solidFill>
                <a:effectLst/>
                <a:uLnTx/>
                <a:uFillTx/>
                <a:latin typeface="+mj-lt"/>
                <a:ea typeface="+mj-ea"/>
                <a:cs typeface="+mj-cs"/>
              </a:rPr>
            </a:br>
            <a:r>
              <a:rPr kumimoji="0" lang="en-GB" sz="68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Did you know?</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GB" sz="5900" b="1" dirty="0">
              <a:latin typeface="M&amp;S London" panose="020B0503020203020204" pitchFamily="34" charset="0"/>
              <a:ea typeface="+mj-ea"/>
              <a:cs typeface="+mj-cs"/>
            </a:endParaRPr>
          </a:p>
        </p:txBody>
      </p:sp>
      <p:sp>
        <p:nvSpPr>
          <p:cNvPr id="15" name="TextBox 14">
            <a:extLst>
              <a:ext uri="{FF2B5EF4-FFF2-40B4-BE49-F238E27FC236}">
                <a16:creationId xmlns:a16="http://schemas.microsoft.com/office/drawing/2014/main" id="{97C19283-83EC-4FFD-A2FC-E941BB71D298}"/>
              </a:ext>
            </a:extLst>
          </p:cNvPr>
          <p:cNvSpPr txBox="1"/>
          <p:nvPr/>
        </p:nvSpPr>
        <p:spPr>
          <a:xfrm>
            <a:off x="2149351" y="1842919"/>
            <a:ext cx="8732744" cy="461665"/>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GB" sz="2400" b="1" dirty="0">
                <a:latin typeface="MS London" panose="020B0503020203020204" pitchFamily="34" charset="0"/>
                <a:cs typeface="Times New Roman" panose="02020603050405020304" pitchFamily="18" charset="0"/>
              </a:rPr>
              <a:t>1935</a:t>
            </a:r>
            <a:r>
              <a:rPr lang="en-GB" sz="2400" dirty="0">
                <a:latin typeface="MS London" panose="020B0503020203020204" pitchFamily="34" charset="0"/>
                <a:cs typeface="Times New Roman" panose="02020603050405020304" pitchFamily="18" charset="0"/>
              </a:rPr>
              <a:t> Cafe Bars opened in a selection of stores.</a:t>
            </a:r>
          </a:p>
        </p:txBody>
      </p:sp>
      <p:sp>
        <p:nvSpPr>
          <p:cNvPr id="17" name="TextBox 16">
            <a:extLst>
              <a:ext uri="{FF2B5EF4-FFF2-40B4-BE49-F238E27FC236}">
                <a16:creationId xmlns:a16="http://schemas.microsoft.com/office/drawing/2014/main" id="{19C236C3-F33B-488D-9FE8-95CC58A5BF54}"/>
              </a:ext>
            </a:extLst>
          </p:cNvPr>
          <p:cNvSpPr txBox="1"/>
          <p:nvPr/>
        </p:nvSpPr>
        <p:spPr>
          <a:xfrm>
            <a:off x="290480" y="3519249"/>
            <a:ext cx="11445186" cy="830997"/>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US" sz="2400" b="1" dirty="0">
                <a:latin typeface="MS London" panose="020B0503020203020204" pitchFamily="34" charset="0"/>
                <a:cs typeface="Times New Roman" panose="02020603050405020304" pitchFamily="18" charset="0"/>
              </a:rPr>
              <a:t>1960</a:t>
            </a:r>
            <a:r>
              <a:rPr lang="en-US" sz="2400" dirty="0">
                <a:latin typeface="MS London" panose="020B0503020203020204" pitchFamily="34" charset="0"/>
                <a:cs typeface="Times New Roman" panose="02020603050405020304" pitchFamily="18" charset="0"/>
              </a:rPr>
              <a:t> M&amp;S invents the cold chain in order to provide fresh, chilled chicken (not frozen). It’s an immediate success with customers.</a:t>
            </a:r>
          </a:p>
        </p:txBody>
      </p:sp>
      <p:sp>
        <p:nvSpPr>
          <p:cNvPr id="21" name="TextBox 20">
            <a:extLst>
              <a:ext uri="{FF2B5EF4-FFF2-40B4-BE49-F238E27FC236}">
                <a16:creationId xmlns:a16="http://schemas.microsoft.com/office/drawing/2014/main" id="{0F4A341D-EB1F-45D7-87EA-564F516A38AF}"/>
              </a:ext>
            </a:extLst>
          </p:cNvPr>
          <p:cNvSpPr txBox="1"/>
          <p:nvPr/>
        </p:nvSpPr>
        <p:spPr>
          <a:xfrm>
            <a:off x="988687" y="4354837"/>
            <a:ext cx="9328504" cy="830997"/>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US" sz="2400" b="1" dirty="0">
                <a:latin typeface="MS London" panose="020B0503020203020204" pitchFamily="34" charset="0"/>
                <a:cs typeface="Times New Roman" panose="02020603050405020304" pitchFamily="18" charset="0"/>
              </a:rPr>
              <a:t>1972</a:t>
            </a:r>
            <a:r>
              <a:rPr lang="en-US" sz="2400" dirty="0">
                <a:latin typeface="MS London" panose="020B0503020203020204" pitchFamily="34" charset="0"/>
                <a:cs typeface="Times New Roman" panose="02020603050405020304" pitchFamily="18" charset="0"/>
              </a:rPr>
              <a:t> We introduce ‘sell-by’ dates, which later become a legal requirement.</a:t>
            </a:r>
          </a:p>
        </p:txBody>
      </p:sp>
      <p:sp>
        <p:nvSpPr>
          <p:cNvPr id="24" name="TextBox 23">
            <a:extLst>
              <a:ext uri="{FF2B5EF4-FFF2-40B4-BE49-F238E27FC236}">
                <a16:creationId xmlns:a16="http://schemas.microsoft.com/office/drawing/2014/main" id="{BC6BBEAF-21E4-4095-8BD2-3D258E4E9D0D}"/>
              </a:ext>
            </a:extLst>
          </p:cNvPr>
          <p:cNvSpPr txBox="1"/>
          <p:nvPr/>
        </p:nvSpPr>
        <p:spPr>
          <a:xfrm>
            <a:off x="1567435" y="5149885"/>
            <a:ext cx="10755856" cy="461665"/>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US" sz="2400" b="1" dirty="0">
                <a:latin typeface="MS London" panose="020B0503020203020204" pitchFamily="34" charset="0"/>
                <a:cs typeface="Times New Roman" panose="02020603050405020304" pitchFamily="18" charset="0"/>
              </a:rPr>
              <a:t>1992</a:t>
            </a:r>
            <a:r>
              <a:rPr lang="en-US" sz="2400" dirty="0">
                <a:latin typeface="MS London" panose="020B0503020203020204" pitchFamily="34" charset="0"/>
                <a:cs typeface="Times New Roman" panose="02020603050405020304" pitchFamily="18" charset="0"/>
              </a:rPr>
              <a:t> Percy Pigs are launched.</a:t>
            </a:r>
          </a:p>
        </p:txBody>
      </p:sp>
      <p:sp>
        <p:nvSpPr>
          <p:cNvPr id="25" name="TextBox 24">
            <a:extLst>
              <a:ext uri="{FF2B5EF4-FFF2-40B4-BE49-F238E27FC236}">
                <a16:creationId xmlns:a16="http://schemas.microsoft.com/office/drawing/2014/main" id="{BE1C8819-DE2D-45B2-BECC-094E9608F261}"/>
              </a:ext>
            </a:extLst>
          </p:cNvPr>
          <p:cNvSpPr txBox="1"/>
          <p:nvPr/>
        </p:nvSpPr>
        <p:spPr>
          <a:xfrm>
            <a:off x="2167329" y="5579975"/>
            <a:ext cx="8149862" cy="1261884"/>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US" sz="2400" b="1" dirty="0">
                <a:latin typeface="MS London" panose="020B0503020203020204" pitchFamily="34" charset="0"/>
                <a:cs typeface="Times New Roman" panose="02020603050405020304" pitchFamily="18" charset="0"/>
              </a:rPr>
              <a:t>2019</a:t>
            </a:r>
            <a:r>
              <a:rPr lang="en-US" sz="2400" dirty="0">
                <a:latin typeface="MS London" panose="020B0503020203020204" pitchFamily="34" charset="0"/>
                <a:cs typeface="Times New Roman" panose="02020603050405020304" pitchFamily="18" charset="0"/>
              </a:rPr>
              <a:t> We launch food ranges for specific preferences including Plant Kitchen for vegans, Halal and Kosher ranges</a:t>
            </a:r>
            <a:r>
              <a:rPr lang="en-US" sz="2800" dirty="0">
                <a:latin typeface="MS London" panose="020B0503020203020204" pitchFamily="34" charset="0"/>
                <a:cs typeface="Times New Roman" panose="02020603050405020304" pitchFamily="18" charset="0"/>
              </a:rPr>
              <a:t>. </a:t>
            </a:r>
          </a:p>
        </p:txBody>
      </p:sp>
      <p:sp>
        <p:nvSpPr>
          <p:cNvPr id="26" name="TextBox 25">
            <a:extLst>
              <a:ext uri="{FF2B5EF4-FFF2-40B4-BE49-F238E27FC236}">
                <a16:creationId xmlns:a16="http://schemas.microsoft.com/office/drawing/2014/main" id="{5DEEE0CC-081A-4667-9573-CCF6F5AE9C64}"/>
              </a:ext>
            </a:extLst>
          </p:cNvPr>
          <p:cNvSpPr txBox="1"/>
          <p:nvPr/>
        </p:nvSpPr>
        <p:spPr>
          <a:xfrm>
            <a:off x="3310273" y="1106339"/>
            <a:ext cx="8569258" cy="830997"/>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GB" sz="2400" b="1" dirty="0">
                <a:latin typeface="MS London" panose="020B0503020203020204" pitchFamily="34" charset="0"/>
                <a:cs typeface="Times New Roman" panose="02020603050405020304" pitchFamily="18" charset="0"/>
              </a:rPr>
              <a:t>1884</a:t>
            </a:r>
            <a:r>
              <a:rPr lang="en-GB" sz="2400" dirty="0">
                <a:latin typeface="MS London" panose="020B0503020203020204" pitchFamily="34" charset="0"/>
                <a:cs typeface="Times New Roman" panose="02020603050405020304" pitchFamily="18" charset="0"/>
              </a:rPr>
              <a:t> Our Penny Bazaar market stalls sold some basic food items like flour, spices and confectionery.</a:t>
            </a:r>
          </a:p>
        </p:txBody>
      </p:sp>
      <p:grpSp>
        <p:nvGrpSpPr>
          <p:cNvPr id="7" name="Group 6">
            <a:extLst>
              <a:ext uri="{FF2B5EF4-FFF2-40B4-BE49-F238E27FC236}">
                <a16:creationId xmlns:a16="http://schemas.microsoft.com/office/drawing/2014/main" id="{7A4D0B39-6685-4545-94F1-528B10E8EB8C}"/>
              </a:ext>
            </a:extLst>
          </p:cNvPr>
          <p:cNvGrpSpPr/>
          <p:nvPr/>
        </p:nvGrpSpPr>
        <p:grpSpPr>
          <a:xfrm>
            <a:off x="1005302" y="2309175"/>
            <a:ext cx="11020843" cy="1223938"/>
            <a:chOff x="1059038" y="2156147"/>
            <a:chExt cx="11020843" cy="1223938"/>
          </a:xfrm>
        </p:grpSpPr>
        <p:sp>
          <p:nvSpPr>
            <p:cNvPr id="16" name="TextBox 15">
              <a:extLst>
                <a:ext uri="{FF2B5EF4-FFF2-40B4-BE49-F238E27FC236}">
                  <a16:creationId xmlns:a16="http://schemas.microsoft.com/office/drawing/2014/main" id="{663D1138-6F2C-4C8B-988B-51EB231F64A0}"/>
                </a:ext>
              </a:extLst>
            </p:cNvPr>
            <p:cNvSpPr txBox="1"/>
            <p:nvPr/>
          </p:nvSpPr>
          <p:spPr>
            <a:xfrm>
              <a:off x="1459491" y="2156147"/>
              <a:ext cx="10578652" cy="461665"/>
            </a:xfrm>
            <a:prstGeom prst="rect">
              <a:avLst/>
            </a:prstGeom>
            <a:noFill/>
          </p:spPr>
          <p:txBody>
            <a:bodyPr wrap="square">
              <a:spAutoFit/>
            </a:bodyPr>
            <a:lstStyle/>
            <a:p>
              <a:pPr marL="285750" indent="-285750">
                <a:buFont typeface="Arial" panose="020B0604020202020204" pitchFamily="34" charset="0"/>
                <a:buChar char="•"/>
                <a:tabLst>
                  <a:tab pos="457200" algn="l"/>
                </a:tabLst>
              </a:pPr>
              <a:r>
                <a:rPr lang="en-US" sz="2400" b="1" dirty="0">
                  <a:latin typeface="MS London" panose="020B0503020203020204" pitchFamily="34" charset="0"/>
                  <a:cs typeface="Times New Roman" panose="02020603050405020304" pitchFamily="18" charset="0"/>
                </a:rPr>
                <a:t>1948</a:t>
              </a:r>
              <a:r>
                <a:rPr lang="en-US" sz="2400" dirty="0">
                  <a:latin typeface="MS London" panose="020B0503020203020204" pitchFamily="34" charset="0"/>
                  <a:cs typeface="Times New Roman" panose="02020603050405020304" pitchFamily="18" charset="0"/>
                </a:rPr>
                <a:t> Nathan Goldenberg is appointed as Technical Executive and</a:t>
              </a:r>
            </a:p>
          </p:txBody>
        </p:sp>
        <p:sp>
          <p:nvSpPr>
            <p:cNvPr id="27" name="TextBox 26">
              <a:extLst>
                <a:ext uri="{FF2B5EF4-FFF2-40B4-BE49-F238E27FC236}">
                  <a16:creationId xmlns:a16="http://schemas.microsoft.com/office/drawing/2014/main" id="{BE80A180-E49B-4674-A149-2C31A74178DD}"/>
                </a:ext>
              </a:extLst>
            </p:cNvPr>
            <p:cNvSpPr txBox="1"/>
            <p:nvPr/>
          </p:nvSpPr>
          <p:spPr>
            <a:xfrm>
              <a:off x="1059038" y="2549088"/>
              <a:ext cx="11020843" cy="830997"/>
            </a:xfrm>
            <a:prstGeom prst="rect">
              <a:avLst/>
            </a:prstGeom>
            <a:noFill/>
          </p:spPr>
          <p:txBody>
            <a:bodyPr wrap="square">
              <a:spAutoFit/>
            </a:bodyPr>
            <a:lstStyle/>
            <a:p>
              <a:r>
                <a:rPr lang="en-US" sz="2400" dirty="0">
                  <a:latin typeface="MS London" panose="020B0503020203020204" pitchFamily="34" charset="0"/>
                  <a:cs typeface="Times New Roman" panose="02020603050405020304" pitchFamily="18" charset="0"/>
                </a:rPr>
                <a:t>Chief Chemist, his Food Technology Department improves quality control, hygiene and safety standards.</a:t>
              </a:r>
              <a:endParaRPr lang="en-GB" sz="2400" dirty="0">
                <a:latin typeface="MS London" panose="020B0503020203020204" pitchFamily="34" charset="0"/>
                <a:cs typeface="Times New Roman" panose="02020603050405020304" pitchFamily="18" charset="0"/>
              </a:endParaRPr>
            </a:p>
          </p:txBody>
        </p:sp>
      </p:grpSp>
      <p:pic>
        <p:nvPicPr>
          <p:cNvPr id="3" name="Picture 6" descr="Logo&#10;&#10;Description automatically generated">
            <a:extLst>
              <a:ext uri="{FF2B5EF4-FFF2-40B4-BE49-F238E27FC236}">
                <a16:creationId xmlns:a16="http://schemas.microsoft.com/office/drawing/2014/main" id="{97CDFF71-AD07-71D6-3D4F-022C9F216DAE}"/>
              </a:ext>
            </a:extLst>
          </p:cNvPr>
          <p:cNvPicPr>
            <a:picLocks noChangeAspect="1"/>
          </p:cNvPicPr>
          <p:nvPr/>
        </p:nvPicPr>
        <p:blipFill>
          <a:blip r:embed="rId8"/>
          <a:stretch>
            <a:fillRect/>
          </a:stretch>
        </p:blipFill>
        <p:spPr>
          <a:xfrm>
            <a:off x="223837" y="5398308"/>
            <a:ext cx="1612107" cy="1300133"/>
          </a:xfrm>
          <a:prstGeom prst="rect">
            <a:avLst/>
          </a:prstGeom>
        </p:spPr>
      </p:pic>
    </p:spTree>
    <p:extLst>
      <p:ext uri="{BB962C8B-B14F-4D97-AF65-F5344CB8AC3E}">
        <p14:creationId xmlns:p14="http://schemas.microsoft.com/office/powerpoint/2010/main" val="100882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5651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3429000"/>
            <a:ext cx="3027036" cy="3507049"/>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746120" y="3459500"/>
            <a:ext cx="3730511" cy="3193711"/>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961107" y="77443"/>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7" name="Title 1">
            <a:extLst>
              <a:ext uri="{FF2B5EF4-FFF2-40B4-BE49-F238E27FC236}">
                <a16:creationId xmlns:a16="http://schemas.microsoft.com/office/drawing/2014/main" id="{747B4A46-19A8-4267-88D3-21BD71C73C80}"/>
              </a:ext>
            </a:extLst>
          </p:cNvPr>
          <p:cNvSpPr txBox="1">
            <a:spLocks/>
          </p:cNvSpPr>
          <p:nvPr/>
        </p:nvSpPr>
        <p:spPr>
          <a:xfrm>
            <a:off x="2350735" y="258121"/>
            <a:ext cx="8244408" cy="1791072"/>
          </a:xfrm>
          <a:prstGeom prst="rect">
            <a:avLst/>
          </a:prstGeom>
        </p:spPr>
        <p:txBody>
          <a:bodyPr vert="horz" lIns="91440" tIns="45720" rIns="91440" bIns="45720" rtlCol="0" anchor="ctr">
            <a:normAutofit fontScale="90000" lnSpcReduction="10000"/>
          </a:bodyPr>
          <a:lstStyle/>
          <a:p>
            <a:pPr algn="ctr">
              <a:spcBef>
                <a:spcPct val="0"/>
              </a:spcBef>
              <a:defRPr/>
            </a:pPr>
            <a:br>
              <a:rPr lang="en-GB" sz="4400" b="1" dirty="0">
                <a:latin typeface="+mj-lt"/>
                <a:ea typeface="+mj-ea"/>
                <a:cs typeface="+mj-cs"/>
              </a:rPr>
            </a:br>
            <a:r>
              <a:rPr lang="en-GB" sz="8000" b="1" dirty="0">
                <a:latin typeface="MS London" panose="020B0503020203020204" pitchFamily="34" charset="0"/>
                <a:ea typeface="+mj-ea"/>
                <a:cs typeface="+mj-cs"/>
              </a:rPr>
              <a:t>Plenary</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25" name="TextBox 24">
            <a:extLst>
              <a:ext uri="{FF2B5EF4-FFF2-40B4-BE49-F238E27FC236}">
                <a16:creationId xmlns:a16="http://schemas.microsoft.com/office/drawing/2014/main" id="{F8F5A753-2409-49FB-80A4-542D5B96928F}"/>
              </a:ext>
            </a:extLst>
          </p:cNvPr>
          <p:cNvSpPr txBox="1"/>
          <p:nvPr/>
        </p:nvSpPr>
        <p:spPr>
          <a:xfrm>
            <a:off x="1259013" y="3153533"/>
            <a:ext cx="10789149" cy="1339726"/>
          </a:xfrm>
          <a:prstGeom prst="rect">
            <a:avLst/>
          </a:prstGeom>
          <a:noFill/>
        </p:spPr>
        <p:txBody>
          <a:bodyPr wrap="square">
            <a:spAutoFit/>
          </a:bodyPr>
          <a:lstStyle/>
          <a:p>
            <a:pPr>
              <a:lnSpc>
                <a:spcPct val="115000"/>
              </a:lnSpc>
              <a:spcAft>
                <a:spcPts val="1000"/>
              </a:spcAft>
            </a:pPr>
            <a:r>
              <a:rPr lang="en-GB" sz="3600" b="1" dirty="0">
                <a:latin typeface="MS London" panose="020B0503020203020204" pitchFamily="34" charset="0"/>
              </a:rPr>
              <a:t>Q: What do you think makes a food product iconic?</a:t>
            </a:r>
          </a:p>
        </p:txBody>
      </p:sp>
      <p:sp>
        <p:nvSpPr>
          <p:cNvPr id="14" name="TextBox 13">
            <a:extLst>
              <a:ext uri="{FF2B5EF4-FFF2-40B4-BE49-F238E27FC236}">
                <a16:creationId xmlns:a16="http://schemas.microsoft.com/office/drawing/2014/main" id="{0CD0DB93-0025-4194-B6C7-2DE4FEA280F7}"/>
              </a:ext>
            </a:extLst>
          </p:cNvPr>
          <p:cNvSpPr txBox="1"/>
          <p:nvPr/>
        </p:nvSpPr>
        <p:spPr>
          <a:xfrm>
            <a:off x="2051629" y="4537293"/>
            <a:ext cx="8718089" cy="600934"/>
          </a:xfrm>
          <a:prstGeom prst="rect">
            <a:avLst/>
          </a:prstGeom>
          <a:noFill/>
        </p:spPr>
        <p:txBody>
          <a:bodyPr wrap="square">
            <a:spAutoFit/>
          </a:bodyPr>
          <a:lstStyle/>
          <a:p>
            <a:pPr>
              <a:lnSpc>
                <a:spcPct val="115000"/>
              </a:lnSpc>
              <a:spcAft>
                <a:spcPts val="1000"/>
              </a:spcAft>
            </a:pPr>
            <a:r>
              <a:rPr lang="en-GB" sz="3000" dirty="0">
                <a:latin typeface="MS London" panose="020B0503020203020204" pitchFamily="34" charset="0"/>
              </a:rPr>
              <a:t>Mind map all the factors that have contributed</a:t>
            </a:r>
          </a:p>
        </p:txBody>
      </p:sp>
      <p:sp>
        <p:nvSpPr>
          <p:cNvPr id="15" name="TextBox 14">
            <a:extLst>
              <a:ext uri="{FF2B5EF4-FFF2-40B4-BE49-F238E27FC236}">
                <a16:creationId xmlns:a16="http://schemas.microsoft.com/office/drawing/2014/main" id="{855050B5-6830-4C1A-8A02-80C997A453ED}"/>
              </a:ext>
            </a:extLst>
          </p:cNvPr>
          <p:cNvSpPr txBox="1"/>
          <p:nvPr/>
        </p:nvSpPr>
        <p:spPr>
          <a:xfrm>
            <a:off x="2145324" y="1875872"/>
            <a:ext cx="10062907" cy="1339726"/>
          </a:xfrm>
          <a:prstGeom prst="rect">
            <a:avLst/>
          </a:prstGeom>
          <a:noFill/>
        </p:spPr>
        <p:txBody>
          <a:bodyPr wrap="square">
            <a:spAutoFit/>
          </a:bodyPr>
          <a:lstStyle/>
          <a:p>
            <a:pPr>
              <a:lnSpc>
                <a:spcPct val="115000"/>
              </a:lnSpc>
              <a:spcAft>
                <a:spcPts val="1000"/>
              </a:spcAft>
            </a:pPr>
            <a:r>
              <a:rPr lang="en-GB" sz="3600" b="1" dirty="0">
                <a:latin typeface="MS London" panose="020B0503020203020204" pitchFamily="34" charset="0"/>
              </a:rPr>
              <a:t>Q: Can you name any other iconic food products?</a:t>
            </a:r>
            <a:endParaRPr lang="en-GB" sz="1600" b="1" dirty="0">
              <a:latin typeface="MS London" panose="020B0503020203020204" pitchFamily="34" charset="0"/>
            </a:endParaRPr>
          </a:p>
        </p:txBody>
      </p:sp>
      <p:sp>
        <p:nvSpPr>
          <p:cNvPr id="21" name="TextBox 20">
            <a:extLst>
              <a:ext uri="{FF2B5EF4-FFF2-40B4-BE49-F238E27FC236}">
                <a16:creationId xmlns:a16="http://schemas.microsoft.com/office/drawing/2014/main" id="{B51B05FA-41F0-4177-961C-402061007BCF}"/>
              </a:ext>
            </a:extLst>
          </p:cNvPr>
          <p:cNvSpPr txBox="1"/>
          <p:nvPr/>
        </p:nvSpPr>
        <p:spPr>
          <a:xfrm>
            <a:off x="2861852" y="5042500"/>
            <a:ext cx="7789636" cy="1015663"/>
          </a:xfrm>
          <a:prstGeom prst="rect">
            <a:avLst/>
          </a:prstGeom>
          <a:noFill/>
        </p:spPr>
        <p:txBody>
          <a:bodyPr wrap="square">
            <a:spAutoFit/>
          </a:bodyPr>
          <a:lstStyle/>
          <a:p>
            <a:r>
              <a:rPr lang="en-GB" sz="3000" dirty="0">
                <a:latin typeface="MS London" panose="020B0503020203020204" pitchFamily="34" charset="0"/>
              </a:rPr>
              <a:t>to the success of the Chocolate Melt in the Middle Pudding. </a:t>
            </a:r>
          </a:p>
        </p:txBody>
      </p:sp>
    </p:spTree>
    <p:extLst>
      <p:ext uri="{BB962C8B-B14F-4D97-AF65-F5344CB8AC3E}">
        <p14:creationId xmlns:p14="http://schemas.microsoft.com/office/powerpoint/2010/main" val="1851386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71923"/>
            <a:ext cx="13212565"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618" t="-24329" r="-1503" b="16506"/>
          <a:stretch/>
        </p:blipFill>
        <p:spPr>
          <a:xfrm>
            <a:off x="0" y="2856216"/>
            <a:ext cx="3455030"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7" y="3293645"/>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25" y="5311199"/>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955658" y="40700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44626" y="3971272"/>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6" name="TextBox 15">
            <a:extLst>
              <a:ext uri="{FF2B5EF4-FFF2-40B4-BE49-F238E27FC236}">
                <a16:creationId xmlns:a16="http://schemas.microsoft.com/office/drawing/2014/main" id="{954733D9-2150-4CA6-ABEE-B7EBAFD8C352}"/>
              </a:ext>
            </a:extLst>
          </p:cNvPr>
          <p:cNvSpPr txBox="1"/>
          <p:nvPr/>
        </p:nvSpPr>
        <p:spPr>
          <a:xfrm>
            <a:off x="1567435" y="3913571"/>
            <a:ext cx="9262372" cy="132343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Why would a business like M&amp;S have and value an archive?</a:t>
            </a:r>
            <a:endParaRPr kumimoji="0" lang="en-GB" sz="28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sp>
        <p:nvSpPr>
          <p:cNvPr id="17" name="TextBox 16">
            <a:extLst>
              <a:ext uri="{FF2B5EF4-FFF2-40B4-BE49-F238E27FC236}">
                <a16:creationId xmlns:a16="http://schemas.microsoft.com/office/drawing/2014/main" id="{E118DA64-EDA0-457A-8AE6-715F4637FF72}"/>
              </a:ext>
            </a:extLst>
          </p:cNvPr>
          <p:cNvSpPr txBox="1"/>
          <p:nvPr/>
        </p:nvSpPr>
        <p:spPr>
          <a:xfrm>
            <a:off x="1567435" y="2279366"/>
            <a:ext cx="9715916"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72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rPr>
              <a:t>What is an archive?</a:t>
            </a:r>
            <a:endParaRPr kumimoji="0" lang="en-GB" sz="5400" b="1" i="0" u="none" strike="noStrike" kern="1200" cap="none" spc="0" normalizeH="0" baseline="0" noProof="0" dirty="0">
              <a:ln>
                <a:noFill/>
              </a:ln>
              <a:solidFill>
                <a:schemeClr val="tx1"/>
              </a:solidFill>
              <a:effectLst/>
              <a:uLnTx/>
              <a:uFillTx/>
              <a:latin typeface="MS London" panose="020B0503020203020204" pitchFamily="34" charset="0"/>
              <a:ea typeface="+mj-ea"/>
              <a:cs typeface="+mj-cs"/>
            </a:endParaRPr>
          </a:p>
        </p:txBody>
      </p:sp>
    </p:spTree>
    <p:extLst>
      <p:ext uri="{BB962C8B-B14F-4D97-AF65-F5344CB8AC3E}">
        <p14:creationId xmlns:p14="http://schemas.microsoft.com/office/powerpoint/2010/main" val="387727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02456"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476559" y="239082"/>
            <a:ext cx="1354045" cy="2044608"/>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274441" y="3905188"/>
            <a:ext cx="1502508" cy="2379972"/>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274567" y="5021639"/>
            <a:ext cx="1309212" cy="1562253"/>
          </a:xfrm>
          <a:prstGeom prst="rect">
            <a:avLst/>
          </a:prstGeom>
        </p:spPr>
      </p:pic>
      <p:sp>
        <p:nvSpPr>
          <p:cNvPr id="12" name="Title 1">
            <a:extLst>
              <a:ext uri="{FF2B5EF4-FFF2-40B4-BE49-F238E27FC236}">
                <a16:creationId xmlns:a16="http://schemas.microsoft.com/office/drawing/2014/main" id="{003A6828-2ED2-4B48-B767-D7B647382748}"/>
              </a:ext>
            </a:extLst>
          </p:cNvPr>
          <p:cNvSpPr txBox="1">
            <a:spLocks/>
          </p:cNvSpPr>
          <p:nvPr/>
        </p:nvSpPr>
        <p:spPr>
          <a:xfrm>
            <a:off x="2384658" y="619994"/>
            <a:ext cx="8244408" cy="1791072"/>
          </a:xfrm>
          <a:prstGeom prst="rect">
            <a:avLst/>
          </a:prstGeom>
        </p:spPr>
        <p:txBody>
          <a:bodyPr vert="horz" lIns="91440" tIns="45720" rIns="91440" bIns="45720" rtlCol="0" anchor="ctr">
            <a:normAutofit fontScale="90000" lnSpcReduction="20000"/>
          </a:bodyPr>
          <a:lstStyle/>
          <a:p>
            <a:pPr algn="ctr">
              <a:spcBef>
                <a:spcPct val="0"/>
              </a:spcBef>
              <a:defRPr/>
            </a:pPr>
            <a:br>
              <a:rPr lang="en-GB" sz="4400" b="1" dirty="0">
                <a:latin typeface="+mj-lt"/>
                <a:ea typeface="+mj-ea"/>
                <a:cs typeface="+mj-cs"/>
              </a:rPr>
            </a:br>
            <a:r>
              <a:rPr lang="en-GB" sz="9800" b="1" dirty="0">
                <a:latin typeface="MS London" panose="020B0503020203020204" pitchFamily="34" charset="0"/>
                <a:ea typeface="+mj-ea"/>
                <a:cs typeface="+mj-cs"/>
              </a:rPr>
              <a:t>Introduction</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4" name="TextBox 13">
            <a:extLst>
              <a:ext uri="{FF2B5EF4-FFF2-40B4-BE49-F238E27FC236}">
                <a16:creationId xmlns:a16="http://schemas.microsoft.com/office/drawing/2014/main" id="{B5C66443-DD98-4F7D-BCBE-6B1F5E31D005}"/>
              </a:ext>
            </a:extLst>
          </p:cNvPr>
          <p:cNvSpPr txBox="1"/>
          <p:nvPr/>
        </p:nvSpPr>
        <p:spPr>
          <a:xfrm>
            <a:off x="1349960" y="2522772"/>
            <a:ext cx="10226688" cy="707886"/>
          </a:xfrm>
          <a:prstGeom prst="rect">
            <a:avLst/>
          </a:prstGeom>
          <a:noFill/>
        </p:spPr>
        <p:txBody>
          <a:bodyPr wrap="square">
            <a:spAutoFit/>
          </a:bodyPr>
          <a:lstStyle/>
          <a:p>
            <a:pPr algn="ctr">
              <a:spcBef>
                <a:spcPct val="0"/>
              </a:spcBef>
              <a:defRPr/>
            </a:pPr>
            <a:r>
              <a:rPr lang="en-GB" sz="4000" b="1" dirty="0">
                <a:latin typeface="MS London" panose="020B0503020203020204" pitchFamily="34" charset="0"/>
                <a:ea typeface="+mj-ea"/>
                <a:cs typeface="+mj-cs"/>
              </a:rPr>
              <a:t>Watch the Promoting the Pudding film</a:t>
            </a:r>
            <a:endParaRPr lang="en-GB" sz="2800" b="1" dirty="0">
              <a:latin typeface="MS London" panose="020B0503020203020204" pitchFamily="34" charset="0"/>
              <a:ea typeface="+mj-ea"/>
              <a:cs typeface="+mj-cs"/>
            </a:endParaRPr>
          </a:p>
        </p:txBody>
      </p:sp>
      <p:sp>
        <p:nvSpPr>
          <p:cNvPr id="17" name="TextBox 16">
            <a:extLst>
              <a:ext uri="{FF2B5EF4-FFF2-40B4-BE49-F238E27FC236}">
                <a16:creationId xmlns:a16="http://schemas.microsoft.com/office/drawing/2014/main" id="{8A16CE66-22F2-46D8-B106-139D20E1873E}"/>
              </a:ext>
            </a:extLst>
          </p:cNvPr>
          <p:cNvSpPr txBox="1"/>
          <p:nvPr/>
        </p:nvSpPr>
        <p:spPr>
          <a:xfrm>
            <a:off x="1939956" y="3637035"/>
            <a:ext cx="9085739" cy="1201163"/>
          </a:xfrm>
          <a:prstGeom prst="rect">
            <a:avLst/>
          </a:prstGeom>
          <a:noFill/>
        </p:spPr>
        <p:txBody>
          <a:bodyPr wrap="square">
            <a:spAutoFit/>
          </a:bodyPr>
          <a:lstStyle/>
          <a:p>
            <a:pPr marL="0" indent="0" algn="l" defTabSz="685800" rtl="0" eaLnBrk="1" latinLnBrk="0" hangingPunct="1">
              <a:lnSpc>
                <a:spcPct val="115000"/>
              </a:lnSpc>
              <a:spcAft>
                <a:spcPts val="1000"/>
              </a:spcAft>
              <a:buFont typeface="Arial" panose="020B0604020202020204" pitchFamily="34" charset="0"/>
              <a:buNone/>
            </a:pPr>
            <a:r>
              <a:rPr lang="en-GB" sz="3200" b="1" kern="1200" dirty="0">
                <a:solidFill>
                  <a:schemeClr val="tx1"/>
                </a:solidFill>
                <a:latin typeface="MS London" panose="020B0503020203020204" pitchFamily="34" charset="0"/>
                <a:ea typeface="+mn-ea"/>
                <a:cs typeface="+mn-cs"/>
              </a:rPr>
              <a:t>Q: Why do you think the ‘This is not just food…’ TV advert was so successful? </a:t>
            </a:r>
            <a:endParaRPr lang="en-GB" sz="3200" b="1" kern="1200" dirty="0">
              <a:solidFill>
                <a:schemeClr val="tx1"/>
              </a:solidFill>
              <a:latin typeface="MS London" panose="020B0503020203020204" pitchFamily="34" charset="0"/>
            </a:endParaRPr>
          </a:p>
        </p:txBody>
      </p:sp>
    </p:spTree>
    <p:extLst>
      <p:ext uri="{BB962C8B-B14F-4D97-AF65-F5344CB8AC3E}">
        <p14:creationId xmlns:p14="http://schemas.microsoft.com/office/powerpoint/2010/main" val="244600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14278" y="-80078"/>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2907586"/>
            <a:ext cx="3477084"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6" y="3293646"/>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9955658" y="40700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44626" y="3971272"/>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5" name="Title 1">
            <a:extLst>
              <a:ext uri="{FF2B5EF4-FFF2-40B4-BE49-F238E27FC236}">
                <a16:creationId xmlns:a16="http://schemas.microsoft.com/office/drawing/2014/main" id="{7BB235D2-CAE5-415B-8FEA-3350E610D81F}"/>
              </a:ext>
            </a:extLst>
          </p:cNvPr>
          <p:cNvSpPr txBox="1">
            <a:spLocks/>
          </p:cNvSpPr>
          <p:nvPr/>
        </p:nvSpPr>
        <p:spPr>
          <a:xfrm>
            <a:off x="2317284" y="1575908"/>
            <a:ext cx="8244408" cy="1791072"/>
          </a:xfrm>
          <a:prstGeom prst="rect">
            <a:avLst/>
          </a:prstGeom>
        </p:spPr>
        <p:txBody>
          <a:bodyPr vert="horz" lIns="91440" tIns="45720" rIns="91440" bIns="45720" rtlCol="0" anchor="ctr">
            <a:normAutofit fontScale="97500"/>
          </a:bodyPr>
          <a:lstStyle/>
          <a:p>
            <a:pPr algn="ctr">
              <a:spcBef>
                <a:spcPct val="0"/>
              </a:spcBef>
              <a:defRPr/>
            </a:pPr>
            <a:br>
              <a:rPr lang="en-GB" sz="4400" b="1" dirty="0">
                <a:latin typeface="+mj-lt"/>
                <a:ea typeface="+mj-ea"/>
                <a:cs typeface="+mj-cs"/>
              </a:rPr>
            </a:br>
            <a:r>
              <a:rPr lang="en-GB" sz="6200" b="1" dirty="0">
                <a:latin typeface="MS London" panose="020B0503020203020204" pitchFamily="34" charset="0"/>
                <a:ea typeface="+mj-ea"/>
                <a:cs typeface="+mj-cs"/>
              </a:rPr>
              <a:t>Creating the Pudding</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6" name="TextBox 15">
            <a:extLst>
              <a:ext uri="{FF2B5EF4-FFF2-40B4-BE49-F238E27FC236}">
                <a16:creationId xmlns:a16="http://schemas.microsoft.com/office/drawing/2014/main" id="{306A5C74-F867-4DDA-A323-82D4F1836C8B}"/>
              </a:ext>
            </a:extLst>
          </p:cNvPr>
          <p:cNvSpPr txBox="1"/>
          <p:nvPr/>
        </p:nvSpPr>
        <p:spPr>
          <a:xfrm>
            <a:off x="1657667" y="3174394"/>
            <a:ext cx="9485454" cy="1478353"/>
          </a:xfrm>
          <a:prstGeom prst="rect">
            <a:avLst/>
          </a:prstGeom>
          <a:noFill/>
        </p:spPr>
        <p:txBody>
          <a:bodyPr wrap="square">
            <a:spAutoFit/>
          </a:bodyPr>
          <a:lstStyle/>
          <a:p>
            <a:pPr defTabSz="685800">
              <a:lnSpc>
                <a:spcPct val="115000"/>
              </a:lnSpc>
              <a:spcAft>
                <a:spcPts val="1000"/>
              </a:spcAft>
            </a:pPr>
            <a:r>
              <a:rPr lang="en-GB" sz="4000" b="1" dirty="0">
                <a:latin typeface="MS London" panose="020B0503020203020204" pitchFamily="34" charset="0"/>
              </a:rPr>
              <a:t>Q: Why do you think it took so long to get the pudding right?</a:t>
            </a:r>
          </a:p>
        </p:txBody>
      </p:sp>
    </p:spTree>
    <p:extLst>
      <p:ext uri="{BB962C8B-B14F-4D97-AF65-F5344CB8AC3E}">
        <p14:creationId xmlns:p14="http://schemas.microsoft.com/office/powerpoint/2010/main" val="1855085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02456"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382853" y="347863"/>
            <a:ext cx="1325940" cy="2002170"/>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274441" y="3905188"/>
            <a:ext cx="1502508" cy="2379972"/>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274567" y="5021639"/>
            <a:ext cx="1309212" cy="1562253"/>
          </a:xfrm>
          <a:prstGeom prst="rect">
            <a:avLst/>
          </a:prstGeom>
        </p:spPr>
      </p:pic>
      <p:sp>
        <p:nvSpPr>
          <p:cNvPr id="15" name="Title 1">
            <a:extLst>
              <a:ext uri="{FF2B5EF4-FFF2-40B4-BE49-F238E27FC236}">
                <a16:creationId xmlns:a16="http://schemas.microsoft.com/office/drawing/2014/main" id="{A0DE7C79-C4E9-4100-AE9A-3496EEB91F1A}"/>
              </a:ext>
            </a:extLst>
          </p:cNvPr>
          <p:cNvSpPr txBox="1">
            <a:spLocks/>
          </p:cNvSpPr>
          <p:nvPr/>
        </p:nvSpPr>
        <p:spPr>
          <a:xfrm>
            <a:off x="2540661" y="713793"/>
            <a:ext cx="8244408" cy="1791072"/>
          </a:xfrm>
          <a:prstGeom prst="rect">
            <a:avLst/>
          </a:prstGeom>
        </p:spPr>
        <p:txBody>
          <a:bodyPr vert="horz" lIns="91440" tIns="45720" rIns="91440" bIns="45720" rtlCol="0" anchor="ctr">
            <a:normAutofit fontScale="60000" lnSpcReduction="20000"/>
          </a:bodyPr>
          <a:lstStyle/>
          <a:p>
            <a:pPr algn="ctr">
              <a:spcBef>
                <a:spcPct val="0"/>
              </a:spcBef>
              <a:defRPr/>
            </a:pPr>
            <a:br>
              <a:rPr lang="en-GB" sz="4400" b="1" dirty="0">
                <a:latin typeface="+mj-lt"/>
                <a:ea typeface="+mj-ea"/>
                <a:cs typeface="+mj-cs"/>
              </a:rPr>
            </a:br>
            <a:r>
              <a:rPr lang="en-GB" sz="10000" b="1" dirty="0">
                <a:latin typeface="MS London" panose="020B0503020203020204" pitchFamily="34" charset="0"/>
                <a:ea typeface="+mj-ea"/>
                <a:cs typeface="+mj-cs"/>
              </a:rPr>
              <a:t>Creating the Pudding</a:t>
            </a:r>
            <a:endParaRPr lang="en-GB" sz="8900" b="1" dirty="0">
              <a:latin typeface="MS London" panose="020B0503020203020204" pitchFamily="34" charset="0"/>
              <a:ea typeface="+mj-ea"/>
              <a:cs typeface="+mj-cs"/>
            </a:endParaRPr>
          </a:p>
          <a:p>
            <a:pPr algn="ctr">
              <a:spcBef>
                <a:spcPct val="0"/>
              </a:spcBef>
              <a:defRPr/>
            </a:pPr>
            <a:endParaRPr lang="en-GB" sz="5900" b="1" dirty="0">
              <a:latin typeface="M&amp;S London" panose="020B0503020203020204" pitchFamily="34" charset="0"/>
              <a:ea typeface="+mj-ea"/>
              <a:cs typeface="+mj-cs"/>
            </a:endParaRPr>
          </a:p>
        </p:txBody>
      </p:sp>
      <p:sp>
        <p:nvSpPr>
          <p:cNvPr id="16" name="TextBox 15">
            <a:extLst>
              <a:ext uri="{FF2B5EF4-FFF2-40B4-BE49-F238E27FC236}">
                <a16:creationId xmlns:a16="http://schemas.microsoft.com/office/drawing/2014/main" id="{9918A59E-F2AF-43D5-A01F-AFB51C4C0BEF}"/>
              </a:ext>
            </a:extLst>
          </p:cNvPr>
          <p:cNvSpPr txBox="1"/>
          <p:nvPr/>
        </p:nvSpPr>
        <p:spPr>
          <a:xfrm>
            <a:off x="1973797" y="2786850"/>
            <a:ext cx="8724967" cy="2308324"/>
          </a:xfrm>
          <a:prstGeom prst="rect">
            <a:avLst/>
          </a:prstGeom>
          <a:noFill/>
        </p:spPr>
        <p:txBody>
          <a:bodyPr wrap="square">
            <a:spAutoFit/>
          </a:bodyPr>
          <a:lstStyle/>
          <a:p>
            <a:pPr>
              <a:spcBef>
                <a:spcPct val="0"/>
              </a:spcBef>
              <a:defRPr/>
            </a:pPr>
            <a:r>
              <a:rPr lang="en-GB" sz="4000" b="1" dirty="0">
                <a:latin typeface="MS London" panose="020B0503020203020204" pitchFamily="34" charset="0"/>
                <a:ea typeface="+mj-ea"/>
                <a:cs typeface="+mj-cs"/>
              </a:rPr>
              <a:t>Watch the Perfect Pudding? film</a:t>
            </a:r>
          </a:p>
          <a:p>
            <a:pPr>
              <a:spcBef>
                <a:spcPct val="0"/>
              </a:spcBef>
              <a:defRPr/>
            </a:pPr>
            <a:endParaRPr lang="en-GB" sz="2400" b="1" dirty="0">
              <a:latin typeface="MS London" panose="020B0503020203020204" pitchFamily="34" charset="0"/>
              <a:ea typeface="+mj-ea"/>
              <a:cs typeface="+mj-cs"/>
            </a:endParaRPr>
          </a:p>
          <a:p>
            <a:pPr>
              <a:spcBef>
                <a:spcPct val="0"/>
              </a:spcBef>
              <a:defRPr/>
            </a:pPr>
            <a:r>
              <a:rPr lang="en-GB" sz="4000" b="1" dirty="0">
                <a:latin typeface="MS London" panose="020B0503020203020204" pitchFamily="34" charset="0"/>
                <a:ea typeface="+mj-ea"/>
                <a:cs typeface="+mj-cs"/>
              </a:rPr>
              <a:t>How does the pudding go wrong and why?</a:t>
            </a:r>
            <a:endParaRPr lang="en-GB" sz="2800" b="1" dirty="0">
              <a:latin typeface="MS London" panose="020B0503020203020204" pitchFamily="34" charset="0"/>
              <a:ea typeface="+mj-ea"/>
              <a:cs typeface="+mj-cs"/>
            </a:endParaRPr>
          </a:p>
        </p:txBody>
      </p:sp>
    </p:spTree>
    <p:extLst>
      <p:ext uri="{BB962C8B-B14F-4D97-AF65-F5344CB8AC3E}">
        <p14:creationId xmlns:p14="http://schemas.microsoft.com/office/powerpoint/2010/main" val="16454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0B7E79-EA9D-174C-B00B-022E49AEC09E}"/>
              </a:ext>
            </a:extLst>
          </p:cNvPr>
          <p:cNvPicPr>
            <a:picLocks noChangeAspect="1"/>
          </p:cNvPicPr>
          <p:nvPr/>
        </p:nvPicPr>
        <p:blipFill>
          <a:blip r:embed="rId2"/>
          <a:stretch>
            <a:fillRect/>
          </a:stretch>
        </p:blipFill>
        <p:spPr>
          <a:xfrm>
            <a:off x="1" y="-12477"/>
            <a:ext cx="12192000" cy="6897156"/>
          </a:xfrm>
          <a:prstGeom prst="rect">
            <a:avLst/>
          </a:prstGeom>
        </p:spPr>
      </p:pic>
      <p:pic>
        <p:nvPicPr>
          <p:cNvPr id="19" name="Picture 18">
            <a:extLst>
              <a:ext uri="{FF2B5EF4-FFF2-40B4-BE49-F238E27FC236}">
                <a16:creationId xmlns:a16="http://schemas.microsoft.com/office/drawing/2014/main" id="{6C83872A-31CC-4D4E-B180-5D1C913A6E59}"/>
              </a:ext>
            </a:extLst>
          </p:cNvPr>
          <p:cNvPicPr>
            <a:picLocks noChangeAspect="1"/>
          </p:cNvPicPr>
          <p:nvPr/>
        </p:nvPicPr>
        <p:blipFill rotWithShape="1">
          <a:blip r:embed="rId3"/>
          <a:srcRect l="-9979" t="18040" r="4897" b="17071"/>
          <a:stretch/>
        </p:blipFill>
        <p:spPr>
          <a:xfrm rot="10800000">
            <a:off x="0" y="-86340"/>
            <a:ext cx="13212566" cy="6971019"/>
          </a:xfrm>
          <a:prstGeom prst="rect">
            <a:avLst/>
          </a:prstGeom>
        </p:spPr>
      </p:pic>
      <p:pic>
        <p:nvPicPr>
          <p:cNvPr id="23" name="Picture 22">
            <a:extLst>
              <a:ext uri="{FF2B5EF4-FFF2-40B4-BE49-F238E27FC236}">
                <a16:creationId xmlns:a16="http://schemas.microsoft.com/office/drawing/2014/main" id="{A12CEAA1-F2CB-DD44-963A-513BF6F5BCE2}"/>
              </a:ext>
            </a:extLst>
          </p:cNvPr>
          <p:cNvPicPr>
            <a:picLocks noChangeAspect="1"/>
          </p:cNvPicPr>
          <p:nvPr/>
        </p:nvPicPr>
        <p:blipFill rotWithShape="1">
          <a:blip r:embed="rId4"/>
          <a:srcRect l="21108" t="-24329" r="-1503" b="16506"/>
          <a:stretch/>
        </p:blipFill>
        <p:spPr>
          <a:xfrm>
            <a:off x="0" y="2907586"/>
            <a:ext cx="3477084" cy="4028463"/>
          </a:xfrm>
          <a:prstGeom prst="rect">
            <a:avLst/>
          </a:prstGeom>
        </p:spPr>
      </p:pic>
      <p:pic>
        <p:nvPicPr>
          <p:cNvPr id="22" name="Picture 21">
            <a:extLst>
              <a:ext uri="{FF2B5EF4-FFF2-40B4-BE49-F238E27FC236}">
                <a16:creationId xmlns:a16="http://schemas.microsoft.com/office/drawing/2014/main" id="{752113CD-5858-114C-AF68-0872B11C5E5C}"/>
              </a:ext>
            </a:extLst>
          </p:cNvPr>
          <p:cNvPicPr>
            <a:picLocks noChangeAspect="1"/>
          </p:cNvPicPr>
          <p:nvPr/>
        </p:nvPicPr>
        <p:blipFill rotWithShape="1">
          <a:blip r:embed="rId5"/>
          <a:srcRect l="-6570" t="24606" r="20522" b="-13641"/>
          <a:stretch/>
        </p:blipFill>
        <p:spPr>
          <a:xfrm rot="5400000">
            <a:off x="8600966" y="3293646"/>
            <a:ext cx="3869428" cy="3312639"/>
          </a:xfrm>
          <a:prstGeom prst="rect">
            <a:avLst/>
          </a:prstGeom>
        </p:spPr>
      </p:pic>
      <p:sp>
        <p:nvSpPr>
          <p:cNvPr id="18" name="Rectangle 17">
            <a:extLst>
              <a:ext uri="{FF2B5EF4-FFF2-40B4-BE49-F238E27FC236}">
                <a16:creationId xmlns:a16="http://schemas.microsoft.com/office/drawing/2014/main" id="{E462B22E-3F62-3145-BA50-0B2CCBBDFD67}"/>
              </a:ext>
            </a:extLst>
          </p:cNvPr>
          <p:cNvSpPr/>
          <p:nvPr/>
        </p:nvSpPr>
        <p:spPr>
          <a:xfrm>
            <a:off x="5977217" y="3244334"/>
            <a:ext cx="290464" cy="369332"/>
          </a:xfrm>
          <a:prstGeom prst="rect">
            <a:avLst/>
          </a:prstGeom>
        </p:spPr>
        <p:txBody>
          <a:bodyPr wrap="none">
            <a:spAutoFit/>
          </a:bodyPr>
          <a:lstStyle/>
          <a:p>
            <a:r>
              <a:rPr lang="en-US" dirty="0"/>
              <a:t>  </a:t>
            </a:r>
          </a:p>
        </p:txBody>
      </p:sp>
      <p:pic>
        <p:nvPicPr>
          <p:cNvPr id="20" name="Picture 19" descr="A close up of a sign&#10;&#10;Description automatically generated">
            <a:extLst>
              <a:ext uri="{FF2B5EF4-FFF2-40B4-BE49-F238E27FC236}">
                <a16:creationId xmlns:a16="http://schemas.microsoft.com/office/drawing/2014/main" id="{25439062-7A16-CA4F-83F7-1E37E3C0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19" y="5211933"/>
            <a:ext cx="1356810" cy="1356810"/>
          </a:xfrm>
          <a:prstGeom prst="rect">
            <a:avLst/>
          </a:prstGeom>
        </p:spPr>
      </p:pic>
      <p:pic>
        <p:nvPicPr>
          <p:cNvPr id="5" name="Picture 4">
            <a:extLst>
              <a:ext uri="{FF2B5EF4-FFF2-40B4-BE49-F238E27FC236}">
                <a16:creationId xmlns:a16="http://schemas.microsoft.com/office/drawing/2014/main" id="{5FF9C46E-14EB-F745-9084-BB0B8BEA418E}"/>
              </a:ext>
            </a:extLst>
          </p:cNvPr>
          <p:cNvPicPr>
            <a:picLocks noChangeAspect="1"/>
          </p:cNvPicPr>
          <p:nvPr/>
        </p:nvPicPr>
        <p:blipFill>
          <a:blip r:embed="rId7"/>
          <a:stretch>
            <a:fillRect/>
          </a:stretch>
        </p:blipFill>
        <p:spPr>
          <a:xfrm>
            <a:off x="10003444" y="103044"/>
            <a:ext cx="2082484" cy="1308131"/>
          </a:xfrm>
          <a:prstGeom prst="rect">
            <a:avLst/>
          </a:prstGeom>
        </p:spPr>
      </p:pic>
      <p:pic>
        <p:nvPicPr>
          <p:cNvPr id="12" name="Picture 11">
            <a:extLst>
              <a:ext uri="{FF2B5EF4-FFF2-40B4-BE49-F238E27FC236}">
                <a16:creationId xmlns:a16="http://schemas.microsoft.com/office/drawing/2014/main" id="{DEC6870F-84DD-D24B-90B1-391E0EEA8314}"/>
              </a:ext>
            </a:extLst>
          </p:cNvPr>
          <p:cNvPicPr>
            <a:picLocks noChangeAspect="1"/>
          </p:cNvPicPr>
          <p:nvPr/>
        </p:nvPicPr>
        <p:blipFill>
          <a:blip r:embed="rId8"/>
          <a:stretch>
            <a:fillRect/>
          </a:stretch>
        </p:blipFill>
        <p:spPr>
          <a:xfrm rot="1495526">
            <a:off x="10862377" y="4009491"/>
            <a:ext cx="596990" cy="2855706"/>
          </a:xfrm>
          <a:prstGeom prst="rect">
            <a:avLst/>
          </a:prstGeom>
        </p:spPr>
      </p:pic>
      <p:pic>
        <p:nvPicPr>
          <p:cNvPr id="4" name="Picture 3">
            <a:extLst>
              <a:ext uri="{FF2B5EF4-FFF2-40B4-BE49-F238E27FC236}">
                <a16:creationId xmlns:a16="http://schemas.microsoft.com/office/drawing/2014/main" id="{D34D8DD7-934A-CA43-8926-3F25E78DF073}"/>
              </a:ext>
            </a:extLst>
          </p:cNvPr>
          <p:cNvPicPr>
            <a:picLocks noChangeAspect="1"/>
          </p:cNvPicPr>
          <p:nvPr/>
        </p:nvPicPr>
        <p:blipFill>
          <a:blip r:embed="rId9"/>
          <a:stretch>
            <a:fillRect/>
          </a:stretch>
        </p:blipFill>
        <p:spPr>
          <a:xfrm>
            <a:off x="-204624" y="189991"/>
            <a:ext cx="2927275" cy="1611107"/>
          </a:xfrm>
          <a:prstGeom prst="rect">
            <a:avLst/>
          </a:prstGeom>
        </p:spPr>
      </p:pic>
      <p:sp>
        <p:nvSpPr>
          <p:cNvPr id="13" name="Title 1">
            <a:extLst>
              <a:ext uri="{FF2B5EF4-FFF2-40B4-BE49-F238E27FC236}">
                <a16:creationId xmlns:a16="http://schemas.microsoft.com/office/drawing/2014/main" id="{319A65E7-A529-4C1F-818B-87D1950D6ECE}"/>
              </a:ext>
            </a:extLst>
          </p:cNvPr>
          <p:cNvSpPr txBox="1">
            <a:spLocks/>
          </p:cNvSpPr>
          <p:nvPr/>
        </p:nvSpPr>
        <p:spPr>
          <a:xfrm>
            <a:off x="2714896" y="1205717"/>
            <a:ext cx="8244408" cy="1791072"/>
          </a:xfrm>
          <a:prstGeom prst="rect">
            <a:avLst/>
          </a:prstGeom>
        </p:spPr>
        <p:txBody>
          <a:bodyPr vert="horz" lIns="91440" tIns="45720" rIns="91440" bIns="45720" rtlCol="0" anchor="ctr">
            <a:normAutofit fontScale="67500" lnSpcReduction="20000"/>
          </a:bodyPr>
          <a:lstStyle/>
          <a:p>
            <a:pPr algn="ctr">
              <a:spcBef>
                <a:spcPct val="0"/>
              </a:spcBef>
              <a:defRPr/>
            </a:pPr>
            <a:br>
              <a:rPr lang="en-GB" sz="4400" b="1" dirty="0">
                <a:latin typeface="+mj-lt"/>
                <a:ea typeface="+mj-ea"/>
                <a:cs typeface="+mj-cs"/>
              </a:rPr>
            </a:br>
            <a:r>
              <a:rPr lang="en-GB" sz="8900" b="1" dirty="0">
                <a:latin typeface="MS London" panose="020B0503020203020204" pitchFamily="34" charset="0"/>
                <a:ea typeface="+mj-ea"/>
                <a:cs typeface="+mj-cs"/>
              </a:rPr>
              <a:t>Creating the Pudding</a:t>
            </a:r>
          </a:p>
          <a:p>
            <a:pPr algn="ctr">
              <a:spcBef>
                <a:spcPct val="0"/>
              </a:spcBef>
              <a:defRPr/>
            </a:pPr>
            <a:endParaRPr lang="en-GB" sz="5900" b="1" dirty="0">
              <a:latin typeface="M&amp;S London" panose="020B0503020203020204" pitchFamily="34" charset="0"/>
              <a:ea typeface="+mj-ea"/>
              <a:cs typeface="+mj-cs"/>
            </a:endParaRPr>
          </a:p>
        </p:txBody>
      </p:sp>
      <p:sp>
        <p:nvSpPr>
          <p:cNvPr id="14" name="TextBox 13">
            <a:extLst>
              <a:ext uri="{FF2B5EF4-FFF2-40B4-BE49-F238E27FC236}">
                <a16:creationId xmlns:a16="http://schemas.microsoft.com/office/drawing/2014/main" id="{863D8277-C2D5-4E84-9339-71DDEDB206CE}"/>
              </a:ext>
            </a:extLst>
          </p:cNvPr>
          <p:cNvSpPr txBox="1"/>
          <p:nvPr/>
        </p:nvSpPr>
        <p:spPr>
          <a:xfrm>
            <a:off x="1027022" y="2813342"/>
            <a:ext cx="10800620" cy="702628"/>
          </a:xfrm>
          <a:prstGeom prst="rect">
            <a:avLst/>
          </a:prstGeom>
          <a:noFill/>
        </p:spPr>
        <p:txBody>
          <a:bodyPr wrap="square">
            <a:spAutoFit/>
          </a:bodyPr>
          <a:lstStyle/>
          <a:p>
            <a:pPr defTabSz="685800">
              <a:lnSpc>
                <a:spcPct val="115000"/>
              </a:lnSpc>
              <a:spcAft>
                <a:spcPts val="1000"/>
              </a:spcAft>
              <a:defRPr/>
            </a:pPr>
            <a:r>
              <a:rPr lang="en-GB" sz="3600" b="1" dirty="0">
                <a:latin typeface="MS London" panose="020B0503020203020204" pitchFamily="34" charset="0"/>
              </a:rPr>
              <a:t>Q: How would you describe a failed pudding?</a:t>
            </a:r>
          </a:p>
        </p:txBody>
      </p:sp>
      <p:sp>
        <p:nvSpPr>
          <p:cNvPr id="21" name="TextBox 20">
            <a:extLst>
              <a:ext uri="{FF2B5EF4-FFF2-40B4-BE49-F238E27FC236}">
                <a16:creationId xmlns:a16="http://schemas.microsoft.com/office/drawing/2014/main" id="{9ED9FA2E-183D-4B34-AAD3-15ECA0E07730}"/>
              </a:ext>
            </a:extLst>
          </p:cNvPr>
          <p:cNvSpPr txBox="1"/>
          <p:nvPr/>
        </p:nvSpPr>
        <p:spPr>
          <a:xfrm>
            <a:off x="1936543" y="3770375"/>
            <a:ext cx="8662276" cy="1201163"/>
          </a:xfrm>
          <a:prstGeom prst="rect">
            <a:avLst/>
          </a:prstGeom>
          <a:noFill/>
        </p:spPr>
        <p:txBody>
          <a:bodyPr wrap="square">
            <a:spAutoFit/>
          </a:bodyPr>
          <a:lstStyle/>
          <a:p>
            <a:pPr defTabSz="685800">
              <a:lnSpc>
                <a:spcPct val="115000"/>
              </a:lnSpc>
              <a:spcAft>
                <a:spcPts val="1000"/>
              </a:spcAft>
              <a:defRPr/>
            </a:pPr>
            <a:r>
              <a:rPr lang="en-GB" sz="3200" b="1" dirty="0">
                <a:latin typeface="MS London" panose="020B0503020203020204" pitchFamily="34" charset="0"/>
              </a:rPr>
              <a:t>Think about what it would look, smell and taste like and why. </a:t>
            </a:r>
          </a:p>
        </p:txBody>
      </p:sp>
    </p:spTree>
    <p:extLst>
      <p:ext uri="{BB962C8B-B14F-4D97-AF65-F5344CB8AC3E}">
        <p14:creationId xmlns:p14="http://schemas.microsoft.com/office/powerpoint/2010/main" val="342542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9E25-A2C7-0643-9702-0042AAF7B356}"/>
              </a:ext>
            </a:extLst>
          </p:cNvPr>
          <p:cNvPicPr>
            <a:picLocks noChangeAspect="1"/>
          </p:cNvPicPr>
          <p:nvPr/>
        </p:nvPicPr>
        <p:blipFill>
          <a:blip r:embed="rId2"/>
          <a:stretch>
            <a:fillRect/>
          </a:stretch>
        </p:blipFill>
        <p:spPr>
          <a:xfrm>
            <a:off x="-9982" y="0"/>
            <a:ext cx="12200548" cy="6880750"/>
          </a:xfrm>
          <a:prstGeom prst="rect">
            <a:avLst/>
          </a:prstGeom>
        </p:spPr>
      </p:pic>
      <p:pic>
        <p:nvPicPr>
          <p:cNvPr id="20" name="Picture 19">
            <a:extLst>
              <a:ext uri="{FF2B5EF4-FFF2-40B4-BE49-F238E27FC236}">
                <a16:creationId xmlns:a16="http://schemas.microsoft.com/office/drawing/2014/main" id="{71165866-21DD-1946-AC8E-FC54B23558BD}"/>
              </a:ext>
            </a:extLst>
          </p:cNvPr>
          <p:cNvPicPr>
            <a:picLocks noChangeAspect="1"/>
          </p:cNvPicPr>
          <p:nvPr/>
        </p:nvPicPr>
        <p:blipFill rotWithShape="1">
          <a:blip r:embed="rId3"/>
          <a:srcRect l="-1196" t="13906" r="-2211" b="19202"/>
          <a:stretch/>
        </p:blipFill>
        <p:spPr>
          <a:xfrm>
            <a:off x="902456" y="0"/>
            <a:ext cx="11288110" cy="6884079"/>
          </a:xfrm>
          <a:prstGeom prst="rect">
            <a:avLst/>
          </a:prstGeom>
        </p:spPr>
      </p:pic>
      <p:pic>
        <p:nvPicPr>
          <p:cNvPr id="7" name="Picture 6">
            <a:extLst>
              <a:ext uri="{FF2B5EF4-FFF2-40B4-BE49-F238E27FC236}">
                <a16:creationId xmlns:a16="http://schemas.microsoft.com/office/drawing/2014/main" id="{9488A73E-53FE-5D47-88D4-A26AF4F1AA96}"/>
              </a:ext>
            </a:extLst>
          </p:cNvPr>
          <p:cNvPicPr>
            <a:picLocks noChangeAspect="1"/>
          </p:cNvPicPr>
          <p:nvPr/>
        </p:nvPicPr>
        <p:blipFill rotWithShape="1">
          <a:blip r:embed="rId4"/>
          <a:srcRect l="16078" b="19424"/>
          <a:stretch/>
        </p:blipFill>
        <p:spPr>
          <a:xfrm>
            <a:off x="-9982" y="4180031"/>
            <a:ext cx="3106618" cy="2677969"/>
          </a:xfrm>
          <a:prstGeom prst="rect">
            <a:avLst/>
          </a:prstGeom>
        </p:spPr>
      </p:pic>
      <p:pic>
        <p:nvPicPr>
          <p:cNvPr id="28" name="Picture 27" descr="A close up of a sign&#10;&#10;Description automatically generated">
            <a:extLst>
              <a:ext uri="{FF2B5EF4-FFF2-40B4-BE49-F238E27FC236}">
                <a16:creationId xmlns:a16="http://schemas.microsoft.com/office/drawing/2014/main" id="{590F84F1-3B9F-844A-B3EC-849FCA5F6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90" y="5348865"/>
            <a:ext cx="1257004" cy="1257004"/>
          </a:xfrm>
          <a:prstGeom prst="rect">
            <a:avLst/>
          </a:prstGeom>
        </p:spPr>
      </p:pic>
      <p:pic>
        <p:nvPicPr>
          <p:cNvPr id="8" name="Picture 7">
            <a:extLst>
              <a:ext uri="{FF2B5EF4-FFF2-40B4-BE49-F238E27FC236}">
                <a16:creationId xmlns:a16="http://schemas.microsoft.com/office/drawing/2014/main" id="{217ED42E-23AE-094A-8966-4ACD10FC0C25}"/>
              </a:ext>
            </a:extLst>
          </p:cNvPr>
          <p:cNvPicPr>
            <a:picLocks noChangeAspect="1"/>
          </p:cNvPicPr>
          <p:nvPr/>
        </p:nvPicPr>
        <p:blipFill>
          <a:blip r:embed="rId6"/>
          <a:stretch>
            <a:fillRect/>
          </a:stretch>
        </p:blipFill>
        <p:spPr>
          <a:xfrm rot="20574218">
            <a:off x="382853" y="347863"/>
            <a:ext cx="1325940" cy="2002170"/>
          </a:xfrm>
          <a:prstGeom prst="rect">
            <a:avLst/>
          </a:prstGeom>
        </p:spPr>
      </p:pic>
      <p:pic>
        <p:nvPicPr>
          <p:cNvPr id="9" name="Picture 8">
            <a:extLst>
              <a:ext uri="{FF2B5EF4-FFF2-40B4-BE49-F238E27FC236}">
                <a16:creationId xmlns:a16="http://schemas.microsoft.com/office/drawing/2014/main" id="{7C5D417A-7FF3-DF47-822A-96EAB216067F}"/>
              </a:ext>
            </a:extLst>
          </p:cNvPr>
          <p:cNvPicPr>
            <a:picLocks noChangeAspect="1"/>
          </p:cNvPicPr>
          <p:nvPr/>
        </p:nvPicPr>
        <p:blipFill>
          <a:blip r:embed="rId7"/>
          <a:stretch>
            <a:fillRect/>
          </a:stretch>
        </p:blipFill>
        <p:spPr>
          <a:xfrm rot="19225196">
            <a:off x="10336086" y="4296599"/>
            <a:ext cx="1502508" cy="2379972"/>
          </a:xfrm>
          <a:prstGeom prst="rect">
            <a:avLst/>
          </a:prstGeom>
        </p:spPr>
      </p:pic>
      <p:pic>
        <p:nvPicPr>
          <p:cNvPr id="13" name="Picture 12">
            <a:extLst>
              <a:ext uri="{FF2B5EF4-FFF2-40B4-BE49-F238E27FC236}">
                <a16:creationId xmlns:a16="http://schemas.microsoft.com/office/drawing/2014/main" id="{D915687E-FCC0-574B-879D-733F63524B19}"/>
              </a:ext>
            </a:extLst>
          </p:cNvPr>
          <p:cNvPicPr>
            <a:picLocks noChangeAspect="1"/>
          </p:cNvPicPr>
          <p:nvPr/>
        </p:nvPicPr>
        <p:blipFill>
          <a:blip r:embed="rId8"/>
          <a:stretch>
            <a:fillRect/>
          </a:stretch>
        </p:blipFill>
        <p:spPr>
          <a:xfrm rot="1287307">
            <a:off x="9391427" y="4939445"/>
            <a:ext cx="1309212" cy="1562253"/>
          </a:xfrm>
          <a:prstGeom prst="rect">
            <a:avLst/>
          </a:prstGeom>
        </p:spPr>
      </p:pic>
      <p:sp>
        <p:nvSpPr>
          <p:cNvPr id="15" name="Title 1">
            <a:extLst>
              <a:ext uri="{FF2B5EF4-FFF2-40B4-BE49-F238E27FC236}">
                <a16:creationId xmlns:a16="http://schemas.microsoft.com/office/drawing/2014/main" id="{A0DE7C79-C4E9-4100-AE9A-3496EEB91F1A}"/>
              </a:ext>
            </a:extLst>
          </p:cNvPr>
          <p:cNvSpPr txBox="1">
            <a:spLocks/>
          </p:cNvSpPr>
          <p:nvPr/>
        </p:nvSpPr>
        <p:spPr>
          <a:xfrm>
            <a:off x="2540661" y="713793"/>
            <a:ext cx="8244408" cy="1791072"/>
          </a:xfrm>
          <a:prstGeom prst="rect">
            <a:avLst/>
          </a:prstGeom>
        </p:spPr>
        <p:txBody>
          <a:bodyPr vert="horz" lIns="91440" tIns="45720" rIns="91440" bIns="45720" rtlCol="0" anchor="ctr">
            <a:normAutofit fontScale="67500" lnSpcReduction="20000"/>
          </a:bodyPr>
          <a:lstStyle/>
          <a:p>
            <a:pPr algn="ctr">
              <a:spcBef>
                <a:spcPct val="0"/>
              </a:spcBef>
              <a:defRPr/>
            </a:pPr>
            <a:br>
              <a:rPr lang="en-GB" sz="4400" b="1" dirty="0">
                <a:latin typeface="+mj-lt"/>
                <a:ea typeface="+mj-ea"/>
                <a:cs typeface="+mj-cs"/>
              </a:rPr>
            </a:br>
            <a:r>
              <a:rPr lang="en-GB" sz="8900" b="1" dirty="0">
                <a:latin typeface="MS London" panose="020B0503020203020204" pitchFamily="34" charset="0"/>
                <a:ea typeface="+mj-ea"/>
                <a:cs typeface="+mj-cs"/>
              </a:rPr>
              <a:t>Creating the Pudding</a:t>
            </a:r>
          </a:p>
          <a:p>
            <a:pPr algn="ctr">
              <a:spcBef>
                <a:spcPct val="0"/>
              </a:spcBef>
              <a:defRPr/>
            </a:pPr>
            <a:endParaRPr lang="en-GB" sz="5900" b="1" dirty="0">
              <a:latin typeface="M&amp;S London" panose="020B0503020203020204" pitchFamily="34" charset="0"/>
              <a:ea typeface="+mj-ea"/>
              <a:cs typeface="+mj-cs"/>
            </a:endParaRPr>
          </a:p>
        </p:txBody>
      </p:sp>
      <p:sp>
        <p:nvSpPr>
          <p:cNvPr id="11" name="TextBox 10">
            <a:extLst>
              <a:ext uri="{FF2B5EF4-FFF2-40B4-BE49-F238E27FC236}">
                <a16:creationId xmlns:a16="http://schemas.microsoft.com/office/drawing/2014/main" id="{E28BC395-2209-4C63-9D2D-DDC74B021A88}"/>
              </a:ext>
            </a:extLst>
          </p:cNvPr>
          <p:cNvSpPr txBox="1"/>
          <p:nvPr/>
        </p:nvSpPr>
        <p:spPr>
          <a:xfrm>
            <a:off x="1818447" y="2355208"/>
            <a:ext cx="9397666" cy="2462021"/>
          </a:xfrm>
          <a:prstGeom prst="rect">
            <a:avLst/>
          </a:prstGeom>
          <a:noFill/>
        </p:spPr>
        <p:txBody>
          <a:bodyPr wrap="square">
            <a:spAutoFit/>
          </a:bodyPr>
          <a:lstStyle/>
          <a:p>
            <a:pPr defTabSz="685800">
              <a:lnSpc>
                <a:spcPct val="115000"/>
              </a:lnSpc>
              <a:spcAft>
                <a:spcPts val="1000"/>
              </a:spcAft>
              <a:defRPr/>
            </a:pPr>
            <a:r>
              <a:rPr lang="en-GB" sz="3200" b="1" dirty="0">
                <a:latin typeface="MS London" panose="020B0503020203020204" pitchFamily="34" charset="0"/>
              </a:rPr>
              <a:t>Q: How would you describe a successful pudding? </a:t>
            </a:r>
            <a:endParaRPr lang="en-GB" sz="2400" b="1" dirty="0">
              <a:latin typeface="MS London" panose="020B0503020203020204" pitchFamily="34" charset="0"/>
            </a:endParaRPr>
          </a:p>
          <a:p>
            <a:pPr defTabSz="685800">
              <a:lnSpc>
                <a:spcPct val="115000"/>
              </a:lnSpc>
              <a:spcAft>
                <a:spcPts val="1000"/>
              </a:spcAft>
              <a:defRPr/>
            </a:pPr>
            <a:r>
              <a:rPr lang="en-GB" sz="3200" b="1" dirty="0">
                <a:latin typeface="MS London" panose="020B0503020203020204" pitchFamily="34" charset="0"/>
              </a:rPr>
              <a:t>Think about what it would look, smell and taste like and why.</a:t>
            </a:r>
          </a:p>
        </p:txBody>
      </p:sp>
    </p:spTree>
    <p:extLst>
      <p:ext uri="{BB962C8B-B14F-4D97-AF65-F5344CB8AC3E}">
        <p14:creationId xmlns:p14="http://schemas.microsoft.com/office/powerpoint/2010/main" val="7515215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E09B30B5B8CC478F730F47926091CF" ma:contentTypeVersion="17" ma:contentTypeDescription="Create a new document." ma:contentTypeScope="" ma:versionID="95f610ac5acdbdbaad5830d421ec0bcf">
  <xsd:schema xmlns:xsd="http://www.w3.org/2001/XMLSchema" xmlns:xs="http://www.w3.org/2001/XMLSchema" xmlns:p="http://schemas.microsoft.com/office/2006/metadata/properties" xmlns:ns2="b409bf46-b67d-4a06-9d8c-c85409b9eb8c" xmlns:ns3="e509842e-53a5-4bb7-bc73-44700463a8be" targetNamespace="http://schemas.microsoft.com/office/2006/metadata/properties" ma:root="true" ma:fieldsID="cdaea86eb16ac1c9989b4959bbd3fe04" ns2:_="" ns3:_="">
    <xsd:import namespace="b409bf46-b67d-4a06-9d8c-c85409b9eb8c"/>
    <xsd:import namespace="e509842e-53a5-4bb7-bc73-44700463a8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9bf46-b67d-4a06-9d8c-c85409b9e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293ec6e-e2cf-44ce-b850-8c312a9f0bdc"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09842e-53a5-4bb7-bc73-44700463a8b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3ca479-6195-4458-a539-c91f191387fc}" ma:internalName="TaxCatchAll" ma:showField="CatchAllData" ma:web="e509842e-53a5-4bb7-bc73-44700463a8b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09842e-53a5-4bb7-bc73-44700463a8be" xsi:nil="true"/>
    <lcf76f155ced4ddcb4097134ff3c332f xmlns="b409bf46-b67d-4a06-9d8c-c85409b9eb8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171485-A0D5-44D4-BC1A-420009C73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9bf46-b67d-4a06-9d8c-c85409b9eb8c"/>
    <ds:schemaRef ds:uri="e509842e-53a5-4bb7-bc73-44700463a8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BEBE82-38FF-4287-8C1C-C29895D6A978}">
  <ds:schemaRefs>
    <ds:schemaRef ds:uri="http://schemas.microsoft.com/office/2006/metadata/properties"/>
    <ds:schemaRef ds:uri="http://schemas.microsoft.com/office/infopath/2007/PartnerControls"/>
    <ds:schemaRef ds:uri="e509842e-53a5-4bb7-bc73-44700463a8be"/>
    <ds:schemaRef ds:uri="b409bf46-b67d-4a06-9d8c-c85409b9eb8c"/>
  </ds:schemaRefs>
</ds:datastoreItem>
</file>

<file path=customXml/itemProps3.xml><?xml version="1.0" encoding="utf-8"?>
<ds:datastoreItem xmlns:ds="http://schemas.openxmlformats.org/officeDocument/2006/customXml" ds:itemID="{5F03CB95-1F76-4412-BF8E-028F9979C5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9065</TotalTime>
  <Words>1188</Words>
  <Application>Microsoft Office PowerPoint</Application>
  <PresentationFormat>Widescreen</PresentationFormat>
  <Paragraphs>104</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Bunce, Caroline</dc:creator>
  <cp:lastModifiedBy>Bunce, Caroline</cp:lastModifiedBy>
  <cp:revision>222</cp:revision>
  <dcterms:created xsi:type="dcterms:W3CDTF">2020-08-13T17:12:56Z</dcterms:created>
  <dcterms:modified xsi:type="dcterms:W3CDTF">2023-01-04T13:34:42Z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0x01010010E09B30B5B8CC478F730F47926091CF</vt:lpwstr>
  </property>
  <property fmtid="{D5CDD505-2E9C-101B-9397-08002B2CF9AE}" pid="3" name="MediaServiceImageTags">
    <vt:lpwstr/>
  </property>
</Properties>
</file>