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57" r:id="rId5"/>
    <p:sldId id="311" r:id="rId6"/>
    <p:sldId id="324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06" r:id="rId15"/>
    <p:sldId id="325" r:id="rId16"/>
    <p:sldId id="319" r:id="rId17"/>
    <p:sldId id="320" r:id="rId18"/>
    <p:sldId id="326" r:id="rId19"/>
    <p:sldId id="327" r:id="rId20"/>
    <p:sldId id="322" r:id="rId21"/>
    <p:sldId id="323" r:id="rId22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Bentley" initials="EB" lastIdx="1" clrIdx="0">
    <p:extLst>
      <p:ext uri="{19B8F6BF-5375-455C-9EA6-DF929625EA0E}">
        <p15:presenceInfo xmlns:p15="http://schemas.microsoft.com/office/powerpoint/2012/main" userId="S::19bentl_e@students.ossettacademy.co.uk::2cb7014a-ff24-4e17-8991-a271b168b5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7A3F"/>
    <a:srgbClr val="51A5C0"/>
    <a:srgbClr val="007481"/>
    <a:srgbClr val="5EB132"/>
    <a:srgbClr val="F67339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C602B3-6DCA-4D17-A58E-4F75434B344A}" v="3" dt="2023-01-04T13:02:49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26" autoAdjust="0"/>
    <p:restoredTop sz="95170"/>
  </p:normalViewPr>
  <p:slideViewPr>
    <p:cSldViewPr snapToGrid="0">
      <p:cViewPr varScale="1">
        <p:scale>
          <a:sx n="37" d="100"/>
          <a:sy n="37" d="100"/>
        </p:scale>
        <p:origin x="56" y="7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927ee524-7484-4574-84dc-db5d8ef6b066" providerId="ADAL" clId="{B7C602B3-6DCA-4D17-A58E-4F75434B344A}"/>
    <pc:docChg chg="custSel delSld modSld">
      <pc:chgData name="Bunce, Caroline" userId="927ee524-7484-4574-84dc-db5d8ef6b066" providerId="ADAL" clId="{B7C602B3-6DCA-4D17-A58E-4F75434B344A}" dt="2023-01-04T14:22:51.180" v="10" actId="2696"/>
      <pc:docMkLst>
        <pc:docMk/>
      </pc:docMkLst>
      <pc:sldChg chg="del">
        <pc:chgData name="Bunce, Caroline" userId="927ee524-7484-4574-84dc-db5d8ef6b066" providerId="ADAL" clId="{B7C602B3-6DCA-4D17-A58E-4F75434B344A}" dt="2023-01-04T14:22:51.180" v="10" actId="2696"/>
        <pc:sldMkLst>
          <pc:docMk/>
          <pc:sldMk cId="714212908" sldId="258"/>
        </pc:sldMkLst>
      </pc:sldChg>
      <pc:sldChg chg="addSp delSp modSp del mod">
        <pc:chgData name="Bunce, Caroline" userId="927ee524-7484-4574-84dc-db5d8ef6b066" providerId="ADAL" clId="{B7C602B3-6DCA-4D17-A58E-4F75434B344A}" dt="2023-01-04T13:02:40.879" v="3" actId="2696"/>
        <pc:sldMkLst>
          <pc:docMk/>
          <pc:sldMk cId="237569232" sldId="321"/>
        </pc:sldMkLst>
        <pc:picChg chg="add mod">
          <ac:chgData name="Bunce, Caroline" userId="927ee524-7484-4574-84dc-db5d8ef6b066" providerId="ADAL" clId="{B7C602B3-6DCA-4D17-A58E-4F75434B344A}" dt="2023-01-04T13:02:37.891" v="2" actId="1076"/>
          <ac:picMkLst>
            <pc:docMk/>
            <pc:sldMk cId="237569232" sldId="321"/>
            <ac:picMk id="2" creationId="{144459BB-71F2-4C54-0BD6-BC9ECE8B72BA}"/>
          </ac:picMkLst>
        </pc:picChg>
        <pc:picChg chg="del">
          <ac:chgData name="Bunce, Caroline" userId="927ee524-7484-4574-84dc-db5d8ef6b066" providerId="ADAL" clId="{B7C602B3-6DCA-4D17-A58E-4F75434B344A}" dt="2023-01-04T13:02:35.351" v="0" actId="478"/>
          <ac:picMkLst>
            <pc:docMk/>
            <pc:sldMk cId="237569232" sldId="321"/>
            <ac:picMk id="20" creationId="{25439062-7A16-CA4F-83F7-1E37E3C04895}"/>
          </ac:picMkLst>
        </pc:picChg>
      </pc:sldChg>
      <pc:sldChg chg="addSp delSp modSp mod">
        <pc:chgData name="Bunce, Caroline" userId="927ee524-7484-4574-84dc-db5d8ef6b066" providerId="ADAL" clId="{B7C602B3-6DCA-4D17-A58E-4F75434B344A}" dt="2023-01-04T13:02:47.157" v="6" actId="1076"/>
        <pc:sldMkLst>
          <pc:docMk/>
          <pc:sldMk cId="1331776071" sldId="322"/>
        </pc:sldMkLst>
        <pc:picChg chg="add mod">
          <ac:chgData name="Bunce, Caroline" userId="927ee524-7484-4574-84dc-db5d8ef6b066" providerId="ADAL" clId="{B7C602B3-6DCA-4D17-A58E-4F75434B344A}" dt="2023-01-04T13:02:47.157" v="6" actId="1076"/>
          <ac:picMkLst>
            <pc:docMk/>
            <pc:sldMk cId="1331776071" sldId="322"/>
            <ac:picMk id="4" creationId="{AE2FCF51-9684-9B4A-D6FC-E8A3E5EB5313}"/>
          </ac:picMkLst>
        </pc:picChg>
        <pc:picChg chg="del">
          <ac:chgData name="Bunce, Caroline" userId="927ee524-7484-4574-84dc-db5d8ef6b066" providerId="ADAL" clId="{B7C602B3-6DCA-4D17-A58E-4F75434B344A}" dt="2023-01-04T13:02:45.084" v="4" actId="478"/>
          <ac:picMkLst>
            <pc:docMk/>
            <pc:sldMk cId="1331776071" sldId="322"/>
            <ac:picMk id="28" creationId="{590F84F1-3B9F-844A-B3EC-849FCA5F60D5}"/>
          </ac:picMkLst>
        </pc:picChg>
      </pc:sldChg>
      <pc:sldChg chg="addSp delSp modSp mod">
        <pc:chgData name="Bunce, Caroline" userId="927ee524-7484-4574-84dc-db5d8ef6b066" providerId="ADAL" clId="{B7C602B3-6DCA-4D17-A58E-4F75434B344A}" dt="2023-01-04T13:02:52.798" v="9" actId="1076"/>
        <pc:sldMkLst>
          <pc:docMk/>
          <pc:sldMk cId="3021998277" sldId="323"/>
        </pc:sldMkLst>
        <pc:picChg chg="add mod">
          <ac:chgData name="Bunce, Caroline" userId="927ee524-7484-4574-84dc-db5d8ef6b066" providerId="ADAL" clId="{B7C602B3-6DCA-4D17-A58E-4F75434B344A}" dt="2023-01-04T13:02:52.798" v="9" actId="1076"/>
          <ac:picMkLst>
            <pc:docMk/>
            <pc:sldMk cId="3021998277" sldId="323"/>
            <ac:picMk id="3" creationId="{6D3ABAFD-A42F-4A70-705D-EDCC591E4E13}"/>
          </ac:picMkLst>
        </pc:picChg>
        <pc:picChg chg="del">
          <ac:chgData name="Bunce, Caroline" userId="927ee524-7484-4574-84dc-db5d8ef6b066" providerId="ADAL" clId="{B7C602B3-6DCA-4D17-A58E-4F75434B344A}" dt="2023-01-04T13:02:48.925" v="7" actId="478"/>
          <ac:picMkLst>
            <pc:docMk/>
            <pc:sldMk cId="3021998277" sldId="323"/>
            <ac:picMk id="20" creationId="{25439062-7A16-CA4F-83F7-1E37E3C048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E513C-5826-4F60-B0E6-5C22978D4E79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3058E-0B3C-48C7-89D0-FE0B92B88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902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6964" r="443" b="17071"/>
          <a:stretch/>
        </p:blipFill>
        <p:spPr>
          <a:xfrm rot="10800000">
            <a:off x="322432" y="-12477"/>
            <a:ext cx="12115290" cy="68993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8" t="-24328" r="-1504" b="16506"/>
          <a:stretch/>
        </p:blipFill>
        <p:spPr>
          <a:xfrm>
            <a:off x="-28657" y="3437150"/>
            <a:ext cx="3455030" cy="34475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600967" y="3293645"/>
            <a:ext cx="3869428" cy="33126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9405" y="550544"/>
            <a:ext cx="2276544" cy="1430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56471">
            <a:off x="11004822" y="3762435"/>
            <a:ext cx="596990" cy="2855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3254BB-5658-DE42-A9CD-6EE442ECB6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8061" y="2559377"/>
            <a:ext cx="7666572" cy="2538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9241" y="151726"/>
            <a:ext cx="4076197" cy="224344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B80D56B-8A95-A3FD-8203-9ED694A375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1" y="5286103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2456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399183" y="386464"/>
            <a:ext cx="1325940" cy="20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336086" y="4296599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434199" y="4972612"/>
            <a:ext cx="1309212" cy="156225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17CC657-06EA-46FD-8A74-78A73C597485}"/>
              </a:ext>
            </a:extLst>
          </p:cNvPr>
          <p:cNvSpPr txBox="1">
            <a:spLocks/>
          </p:cNvSpPr>
          <p:nvPr/>
        </p:nvSpPr>
        <p:spPr>
          <a:xfrm>
            <a:off x="2959977" y="371268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8000" b="1" dirty="0">
                <a:latin typeface="MS London" panose="020B0503020203020204" pitchFamily="34" charset="0"/>
                <a:ea typeface="+mj-ea"/>
                <a:cs typeface="+mj-cs"/>
              </a:rPr>
              <a:t>Ingredients</a:t>
            </a:r>
            <a:endParaRPr lang="en-GB" sz="8900" b="1" dirty="0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C72B76-91E3-4DE1-95AB-E8F6C9DF7A0F}"/>
              </a:ext>
            </a:extLst>
          </p:cNvPr>
          <p:cNvSpPr txBox="1"/>
          <p:nvPr/>
        </p:nvSpPr>
        <p:spPr>
          <a:xfrm>
            <a:off x="1973797" y="2336408"/>
            <a:ext cx="9009968" cy="1329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6858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3200" b="1" dirty="0">
                <a:latin typeface="MS London" panose="020B0503020203020204" pitchFamily="34" charset="0"/>
              </a:rPr>
              <a:t>Sort the cards in your pack</a:t>
            </a:r>
          </a:p>
          <a:p>
            <a:pPr marL="457200" indent="-457200" defTabSz="6858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3200" b="1" dirty="0">
                <a:latin typeface="MS London" panose="020B0503020203020204" pitchFamily="34" charset="0"/>
              </a:rPr>
              <a:t>Match each ingredient with a description</a:t>
            </a:r>
            <a:endParaRPr lang="en-GB" sz="3200" dirty="0">
              <a:latin typeface="MS London" panose="020B0503020203020204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CBFDF09-8E55-EC87-AEEE-4A6DBEB176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1" y="5286103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98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973796" y="-240680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4500" b="1" dirty="0">
                <a:latin typeface="MS London" panose="020B0503020203020204" pitchFamily="34" charset="0"/>
                <a:ea typeface="+mj-ea"/>
                <a:cs typeface="+mj-cs"/>
              </a:rPr>
              <a:t>Ingredients – the answers</a:t>
            </a:r>
            <a:endParaRPr lang="en-GB" sz="8900" b="1" dirty="0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5D412-4E5A-4FC6-9C83-9EE1D9A22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9" t="55473" r="42585" b="14960"/>
          <a:stretch/>
        </p:blipFill>
        <p:spPr>
          <a:xfrm>
            <a:off x="1725209" y="4526497"/>
            <a:ext cx="1128281" cy="811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5890B-6DC1-4CDE-8765-30C5A7847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9" t="23819" r="43251" b="46615"/>
          <a:stretch/>
        </p:blipFill>
        <p:spPr>
          <a:xfrm>
            <a:off x="1603822" y="917135"/>
            <a:ext cx="1371054" cy="1015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1FAAC7-FCD8-4B4F-B7E1-FA10C4FBA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96" t="23819" r="21204" b="46615"/>
          <a:stretch/>
        </p:blipFill>
        <p:spPr>
          <a:xfrm>
            <a:off x="1806748" y="3283614"/>
            <a:ext cx="1052467" cy="1000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ADC39-8525-455F-96F7-DE9FA545E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89" t="55473" r="20914" b="14960"/>
          <a:stretch/>
        </p:blipFill>
        <p:spPr>
          <a:xfrm>
            <a:off x="1650498" y="2058701"/>
            <a:ext cx="1208716" cy="1000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5B2AD9-AF5C-43E1-8E6D-90036A1F6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49" t="23682" r="43359" b="46640"/>
          <a:stretch/>
        </p:blipFill>
        <p:spPr>
          <a:xfrm>
            <a:off x="1913685" y="5733256"/>
            <a:ext cx="1014298" cy="9848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32B631-C6D2-41FC-83D0-1B7DB160B731}"/>
              </a:ext>
            </a:extLst>
          </p:cNvPr>
          <p:cNvSpPr txBox="1"/>
          <p:nvPr/>
        </p:nvSpPr>
        <p:spPr>
          <a:xfrm>
            <a:off x="3067278" y="1064930"/>
            <a:ext cx="7521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S London" panose="020B0503020203020204" pitchFamily="34" charset="0"/>
                <a:cs typeface="Times New Roman" pitchFamily="18" charset="0"/>
              </a:rPr>
              <a:t>Changes from a liquid to a solid when heated.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S London" panose="020B0503020203020204" pitchFamily="34" charset="0"/>
                <a:cs typeface="Times New Roman" pitchFamily="18" charset="0"/>
              </a:rPr>
              <a:t>Holds the structure of the sponge and traps air bubbles.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4457EE-F362-49DF-B328-421E2318F91D}"/>
              </a:ext>
            </a:extLst>
          </p:cNvPr>
          <p:cNvSpPr txBox="1"/>
          <p:nvPr/>
        </p:nvSpPr>
        <p:spPr>
          <a:xfrm>
            <a:off x="3067277" y="2060848"/>
            <a:ext cx="765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S London" panose="020B0503020203020204" pitchFamily="34" charset="0"/>
                <a:cs typeface="Times New Roman" pitchFamily="18" charset="0"/>
              </a:rPr>
              <a:t>Solid at room temperature, melts at body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S London" panose="020B0503020203020204" pitchFamily="34" charset="0"/>
                <a:cs typeface="Times New Roman" pitchFamily="18" charset="0"/>
              </a:rPr>
              <a:t>Contains sugar and caffeine</a:t>
            </a:r>
            <a:r>
              <a:rPr lang="en-GB" sz="1400" dirty="0">
                <a:latin typeface="MS London" panose="020B0503020203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7B86A-6D0B-41BD-8A99-C2BAAEE019AD}"/>
              </a:ext>
            </a:extLst>
          </p:cNvPr>
          <p:cNvSpPr txBox="1"/>
          <p:nvPr/>
        </p:nvSpPr>
        <p:spPr>
          <a:xfrm>
            <a:off x="3055085" y="3253702"/>
            <a:ext cx="7232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S London" panose="020B0503020203020204" pitchFamily="34" charset="0"/>
              </a:rPr>
              <a:t>Creates gluten when mixed with water.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S London" panose="020B0503020203020204" pitchFamily="34" charset="0"/>
              </a:rPr>
              <a:t>Helps the sponge to hold hot air bubbles as it rises.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FB45D4-F5E2-4466-9BC5-7A538F0398C6}"/>
              </a:ext>
            </a:extLst>
          </p:cNvPr>
          <p:cNvSpPr txBox="1"/>
          <p:nvPr/>
        </p:nvSpPr>
        <p:spPr>
          <a:xfrm>
            <a:off x="3055084" y="5877273"/>
            <a:ext cx="74334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S London" panose="020B0503020203020204" pitchFamily="34" charset="0"/>
              </a:rPr>
              <a:t>Provides sweetness and helps to keep moisture in the pudding mix.</a:t>
            </a: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52D79F-4197-47B9-BC7D-058AF3E2058A}"/>
              </a:ext>
            </a:extLst>
          </p:cNvPr>
          <p:cNvSpPr txBox="1"/>
          <p:nvPr/>
        </p:nvSpPr>
        <p:spPr>
          <a:xfrm>
            <a:off x="3067277" y="4501570"/>
            <a:ext cx="7652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S London" panose="020B0503020203020204" pitchFamily="34" charset="0"/>
                <a:cs typeface="Times New Roman" pitchFamily="18" charset="0"/>
              </a:rPr>
              <a:t>Contains vitamins and enhances other flavours.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S London" panose="020B0503020203020204" pitchFamily="34" charset="0"/>
                <a:cs typeface="Times New Roman" pitchFamily="18" charset="0"/>
              </a:rPr>
              <a:t>Keeps the pudding moist and gives the sponge a smooth texture</a:t>
            </a:r>
            <a:r>
              <a:rPr lang="en-GB" sz="1400" dirty="0">
                <a:latin typeface="MS London" panose="020B050302020302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3BA9FB-6ACD-4BEB-B155-F29838134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7307">
            <a:off x="572227" y="5460970"/>
            <a:ext cx="866756" cy="1034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90C05-10D7-4728-9AA4-213C3150B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10920712" y="305265"/>
            <a:ext cx="1006179" cy="15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6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58536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3429000"/>
            <a:ext cx="3027036" cy="35070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AB3A3D-8448-4648-A361-B6E22F97D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989" t="55473" r="20914" b="14960"/>
          <a:stretch/>
        </p:blipFill>
        <p:spPr>
          <a:xfrm rot="628311">
            <a:off x="4973863" y="3105839"/>
            <a:ext cx="3375598" cy="279349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3F8D467-D452-42F3-8771-BC03ED5E1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508" y="2298783"/>
            <a:ext cx="9860310" cy="142047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3500" b="1" dirty="0">
                <a:latin typeface="MS London" panose="020B0503020203020204" pitchFamily="34" charset="0"/>
              </a:rPr>
              <a:t>Q: Who likes chocolate?</a:t>
            </a:r>
          </a:p>
          <a:p>
            <a:pPr marL="0" indent="0">
              <a:buNone/>
            </a:pPr>
            <a:r>
              <a:rPr lang="en-GB" sz="3500" b="1" dirty="0">
                <a:latin typeface="MS London" panose="020B0503020203020204" pitchFamily="34" charset="0"/>
              </a:rPr>
              <a:t>Q: Why do you think people like it so much?</a:t>
            </a:r>
          </a:p>
          <a:p>
            <a:pPr marL="0" indent="0">
              <a:buNone/>
            </a:pPr>
            <a:endParaRPr lang="en-GB" dirty="0">
              <a:latin typeface="MS London" panose="020B0503020203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29AFCA2-8541-460B-9430-E10C9A86DA84}"/>
              </a:ext>
            </a:extLst>
          </p:cNvPr>
          <p:cNvSpPr txBox="1">
            <a:spLocks/>
          </p:cNvSpPr>
          <p:nvPr/>
        </p:nvSpPr>
        <p:spPr>
          <a:xfrm>
            <a:off x="3345914" y="1005610"/>
            <a:ext cx="8236475" cy="142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8900" b="1" dirty="0">
                <a:latin typeface="MS London" panose="020B0503020203020204" pitchFamily="34" charset="0"/>
                <a:ea typeface="+mj-ea"/>
                <a:cs typeface="+mj-cs"/>
              </a:rPr>
              <a:t>Why do we like chocolate?</a:t>
            </a: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115B68-62C0-488B-AEAA-A79DC6F56F42}"/>
              </a:ext>
            </a:extLst>
          </p:cNvPr>
          <p:cNvGrpSpPr/>
          <p:nvPr/>
        </p:nvGrpSpPr>
        <p:grpSpPr>
          <a:xfrm>
            <a:off x="3230368" y="5609838"/>
            <a:ext cx="2160241" cy="968513"/>
            <a:chOff x="1187624" y="5287427"/>
            <a:chExt cx="2160241" cy="968513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78B4602-5D46-47B3-9DDF-6D07C277560A}"/>
                </a:ext>
              </a:extLst>
            </p:cNvPr>
            <p:cNvSpPr txBox="1">
              <a:spLocks/>
            </p:cNvSpPr>
            <p:nvPr/>
          </p:nvSpPr>
          <p:spPr>
            <a:xfrm>
              <a:off x="1475656" y="5484753"/>
              <a:ext cx="1682806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800" dirty="0">
                  <a:latin typeface="MS London" panose="020B0503020203020204" pitchFamily="34" charset="0"/>
                </a:rPr>
                <a:t>Caffeine</a:t>
              </a:r>
            </a:p>
            <a:p>
              <a:pPr marL="0" indent="0">
                <a:buNone/>
              </a:pPr>
              <a:endParaRPr lang="en-GB" sz="2800" dirty="0">
                <a:latin typeface="MS London" panose="020B0503020203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F786DF-8656-41BB-8172-8DD639081B12}"/>
                </a:ext>
              </a:extLst>
            </p:cNvPr>
            <p:cNvSpPr/>
            <p:nvPr/>
          </p:nvSpPr>
          <p:spPr>
            <a:xfrm>
              <a:off x="1187624" y="5287427"/>
              <a:ext cx="2160241" cy="968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44CDED-A756-4107-8E1E-D97C003832A2}"/>
              </a:ext>
            </a:extLst>
          </p:cNvPr>
          <p:cNvGrpSpPr/>
          <p:nvPr/>
        </p:nvGrpSpPr>
        <p:grpSpPr>
          <a:xfrm>
            <a:off x="7464152" y="5626346"/>
            <a:ext cx="2859466" cy="968513"/>
            <a:chOff x="5528958" y="5373216"/>
            <a:chExt cx="2859466" cy="968513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D5E8951D-585B-460F-8E0A-09F9E134B863}"/>
                </a:ext>
              </a:extLst>
            </p:cNvPr>
            <p:cNvSpPr txBox="1">
              <a:spLocks/>
            </p:cNvSpPr>
            <p:nvPr/>
          </p:nvSpPr>
          <p:spPr>
            <a:xfrm>
              <a:off x="5796136" y="5589240"/>
              <a:ext cx="2448272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800" dirty="0">
                  <a:latin typeface="MS London" panose="020B0503020203020204" pitchFamily="34" charset="0"/>
                </a:rPr>
                <a:t>Theobromine</a:t>
              </a:r>
            </a:p>
            <a:p>
              <a:pPr marL="0" indent="0">
                <a:buNone/>
              </a:pPr>
              <a:endParaRPr lang="en-GB" sz="2800" dirty="0">
                <a:latin typeface="MS London" panose="020B0503020203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18DC754-F830-45B1-BA25-094E4E29A4B2}"/>
                </a:ext>
              </a:extLst>
            </p:cNvPr>
            <p:cNvSpPr/>
            <p:nvPr/>
          </p:nvSpPr>
          <p:spPr>
            <a:xfrm>
              <a:off x="5528958" y="5373216"/>
              <a:ext cx="2859466" cy="968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96EE6D9-F368-4074-BB43-C8192747FB36}"/>
              </a:ext>
            </a:extLst>
          </p:cNvPr>
          <p:cNvSpPr/>
          <p:nvPr/>
        </p:nvSpPr>
        <p:spPr>
          <a:xfrm rot="1851049">
            <a:off x="7739290" y="5238197"/>
            <a:ext cx="628308" cy="20440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1EAEA84F-629E-471C-92D5-338FC8266A68}"/>
              </a:ext>
            </a:extLst>
          </p:cNvPr>
          <p:cNvSpPr/>
          <p:nvPr/>
        </p:nvSpPr>
        <p:spPr>
          <a:xfrm rot="19748951" flipH="1">
            <a:off x="4952018" y="5199765"/>
            <a:ext cx="628308" cy="20440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13D7CBA-95CC-F9EF-E753-0BC5B6BD45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1" y="5512532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6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86340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3429000"/>
            <a:ext cx="3027036" cy="35070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729888" y="3422568"/>
            <a:ext cx="3730511" cy="31937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1107" y="77443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62377" y="4009491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73E830-3E27-46C7-85E9-38FFD0592314}"/>
              </a:ext>
            </a:extLst>
          </p:cNvPr>
          <p:cNvSpPr txBox="1">
            <a:spLocks/>
          </p:cNvSpPr>
          <p:nvPr/>
        </p:nvSpPr>
        <p:spPr>
          <a:xfrm>
            <a:off x="4128971" y="541859"/>
            <a:ext cx="5715542" cy="1069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15000" b="1" dirty="0">
                <a:latin typeface="MS London" panose="020B0503020203020204" pitchFamily="34" charset="0"/>
                <a:ea typeface="+mj-ea"/>
                <a:cs typeface="+mj-cs"/>
              </a:rPr>
              <a:t>Helpful Additions</a:t>
            </a:r>
            <a:endParaRPr lang="en-GB" sz="8900" b="1" dirty="0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AF3959-05ED-4848-BFE2-AE454955D142}"/>
              </a:ext>
            </a:extLst>
          </p:cNvPr>
          <p:cNvSpPr txBox="1"/>
          <p:nvPr/>
        </p:nvSpPr>
        <p:spPr>
          <a:xfrm>
            <a:off x="2084756" y="4558793"/>
            <a:ext cx="8611445" cy="1476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400" b="1" dirty="0">
                <a:latin typeface="MS London" panose="020B0503020203020204" pitchFamily="34" charset="0"/>
              </a:rPr>
              <a:t>There are a lot more ingredients in the M&amp;S pudding than in a homemade pudding. </a:t>
            </a:r>
          </a:p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400" b="1" dirty="0">
                <a:latin typeface="MS London" panose="020B0503020203020204" pitchFamily="34" charset="0"/>
              </a:rPr>
              <a:t>               Q: Why do you think that is?</a:t>
            </a:r>
          </a:p>
        </p:txBody>
      </p:sp>
      <p:pic>
        <p:nvPicPr>
          <p:cNvPr id="17" name="5A8188E3-2887-4015-91BA-BDF3B9C5E4F8">
            <a:extLst>
              <a:ext uri="{FF2B5EF4-FFF2-40B4-BE49-F238E27FC236}">
                <a16:creationId xmlns:a16="http://schemas.microsoft.com/office/drawing/2014/main" id="{02CAABEA-D57F-4449-B694-DFBE5F1A6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28276" r="47609" b="55862"/>
          <a:stretch/>
        </p:blipFill>
        <p:spPr bwMode="auto">
          <a:xfrm>
            <a:off x="2196618" y="1965511"/>
            <a:ext cx="8470558" cy="231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D8FD434-0038-BFA2-2AF9-F778CB337A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3" y="5475304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9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2456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382854" y="306767"/>
            <a:ext cx="1325940" cy="20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336086" y="4296599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391427" y="4939445"/>
            <a:ext cx="1309212" cy="1562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57B780-DFF2-4D06-99B0-13A534B166FB}"/>
              </a:ext>
            </a:extLst>
          </p:cNvPr>
          <p:cNvSpPr txBox="1"/>
          <p:nvPr/>
        </p:nvSpPr>
        <p:spPr>
          <a:xfrm>
            <a:off x="1894117" y="1905269"/>
            <a:ext cx="10060267" cy="340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4000" b="1" dirty="0">
                <a:latin typeface="MS London" panose="020B0503020203020204" pitchFamily="34" charset="0"/>
              </a:rPr>
              <a:t>Watch the Emulsifiers film</a:t>
            </a:r>
          </a:p>
          <a:p>
            <a:pPr defTabSz="685800">
              <a:lnSpc>
                <a:spcPct val="115000"/>
              </a:lnSpc>
              <a:spcAft>
                <a:spcPts val="1000"/>
              </a:spcAft>
            </a:pPr>
            <a:r>
              <a:rPr lang="en-GB" sz="3600" b="1" dirty="0">
                <a:latin typeface="MS London" panose="020B0503020203020204" pitchFamily="34" charset="0"/>
              </a:rPr>
              <a:t>Q: What do emulsifiers do?</a:t>
            </a:r>
          </a:p>
          <a:p>
            <a:pPr defTabSz="685800">
              <a:lnSpc>
                <a:spcPct val="115000"/>
              </a:lnSpc>
              <a:spcAft>
                <a:spcPts val="1000"/>
              </a:spcAft>
            </a:pPr>
            <a:r>
              <a:rPr lang="en-GB" sz="3600" b="1" dirty="0">
                <a:latin typeface="MS London" panose="020B0503020203020204" pitchFamily="34" charset="0"/>
              </a:rPr>
              <a:t>Q: Why are they important for making chocolate?</a:t>
            </a:r>
          </a:p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endParaRPr lang="en-GB" b="1" dirty="0">
              <a:latin typeface="MS London" panose="020B0503020203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8FBBCBC-D784-4D16-A643-B3F38FA61862}"/>
              </a:ext>
            </a:extLst>
          </p:cNvPr>
          <p:cNvSpPr txBox="1">
            <a:spLocks/>
          </p:cNvSpPr>
          <p:nvPr/>
        </p:nvSpPr>
        <p:spPr>
          <a:xfrm>
            <a:off x="3913214" y="498932"/>
            <a:ext cx="5715542" cy="1069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15000" b="1" dirty="0">
                <a:latin typeface="MS London" panose="020B0503020203020204" pitchFamily="34" charset="0"/>
                <a:ea typeface="+mj-ea"/>
                <a:cs typeface="+mj-cs"/>
              </a:rPr>
              <a:t>Helpful Additions</a:t>
            </a:r>
            <a:endParaRPr lang="en-GB" sz="8900" b="1" dirty="0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7305215-61E4-9805-056A-BC042D11D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4" y="5446927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6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485B05-CC5A-40CB-BB82-50031568D0DE}"/>
              </a:ext>
            </a:extLst>
          </p:cNvPr>
          <p:cNvGrpSpPr/>
          <p:nvPr/>
        </p:nvGrpSpPr>
        <p:grpSpPr>
          <a:xfrm>
            <a:off x="1619682" y="5265966"/>
            <a:ext cx="8892480" cy="1475402"/>
            <a:chOff x="259761" y="5241079"/>
            <a:chExt cx="6345582" cy="21271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B217CA0-6076-47C9-B1CB-7F7D2D3D7FA5}"/>
                </a:ext>
              </a:extLst>
            </p:cNvPr>
            <p:cNvSpPr/>
            <p:nvPr/>
          </p:nvSpPr>
          <p:spPr>
            <a:xfrm>
              <a:off x="259761" y="5241079"/>
              <a:ext cx="6345582" cy="212715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4AE97-AD7F-4F3E-B5DB-569821D96913}"/>
                </a:ext>
              </a:extLst>
            </p:cNvPr>
            <p:cNvSpPr txBox="1"/>
            <p:nvPr/>
          </p:nvSpPr>
          <p:spPr>
            <a:xfrm>
              <a:off x="334062" y="5320022"/>
              <a:ext cx="6271281" cy="1944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2400" b="1" dirty="0">
                  <a:latin typeface="MS London" panose="020B0503020203020204" pitchFamily="34" charset="0"/>
                </a:rPr>
                <a:t>INVENTING TIP </a:t>
              </a:r>
              <a:r>
                <a:rPr lang="en-GB" sz="2400" dirty="0">
                  <a:latin typeface="MS London" panose="020B0503020203020204" pitchFamily="34" charset="0"/>
                </a:rPr>
                <a:t>Coming up with a new idea can be tricky! Think about your top two favourite puddings and combine the best bits to make something totally new!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E9B3D26-E56E-469A-85FD-12574FA1E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5" t="23222" r="9662" b="9962"/>
          <a:stretch/>
        </p:blipFill>
        <p:spPr>
          <a:xfrm>
            <a:off x="1619682" y="116632"/>
            <a:ext cx="8892480" cy="5007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940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FC5EA-31A3-43D4-A824-AE263DDEC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5" t="23222" r="9831" b="10262"/>
          <a:stretch/>
        </p:blipFill>
        <p:spPr>
          <a:xfrm>
            <a:off x="174659" y="105531"/>
            <a:ext cx="11840863" cy="66548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3907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751122" y="0"/>
            <a:ext cx="11847669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382854" y="306767"/>
            <a:ext cx="1325940" cy="20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544154" y="4874846"/>
            <a:ext cx="1166513" cy="1847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413373" y="4978655"/>
            <a:ext cx="1279837" cy="15272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97D454-343D-49C0-BF07-66EAB7D5947D}"/>
              </a:ext>
            </a:extLst>
          </p:cNvPr>
          <p:cNvSpPr txBox="1">
            <a:spLocks/>
          </p:cNvSpPr>
          <p:nvPr/>
        </p:nvSpPr>
        <p:spPr>
          <a:xfrm>
            <a:off x="1973796" y="404664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8000" b="1" dirty="0">
                <a:latin typeface="MS London" panose="020B0503020203020204" pitchFamily="34" charset="0"/>
                <a:ea typeface="+mj-ea"/>
                <a:cs typeface="+mj-cs"/>
              </a:rPr>
              <a:t>Taste Test</a:t>
            </a:r>
            <a:endParaRPr lang="en-GB" sz="8900" b="1" dirty="0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55E3AC-341D-4619-9240-A07A9BE9E20B}"/>
              </a:ext>
            </a:extLst>
          </p:cNvPr>
          <p:cNvSpPr txBox="1"/>
          <p:nvPr/>
        </p:nvSpPr>
        <p:spPr>
          <a:xfrm>
            <a:off x="1462739" y="2415185"/>
            <a:ext cx="10481556" cy="1814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800" b="1" dirty="0">
                <a:latin typeface="MS London" panose="020B0503020203020204" pitchFamily="34" charset="0"/>
              </a:rPr>
              <a:t>Q: Which feature did you give the lowest score and why?</a:t>
            </a:r>
          </a:p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800" b="1" dirty="0">
                <a:latin typeface="MS London" panose="020B0503020203020204" pitchFamily="34" charset="0"/>
              </a:rPr>
              <a:t>Q: Which one did you give the highest score and why?</a:t>
            </a:r>
          </a:p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800" b="1" dirty="0">
                <a:latin typeface="MS London" panose="020B0503020203020204" pitchFamily="34" charset="0"/>
              </a:rPr>
              <a:t>Q: Suggest one thing that would improve the pudding</a:t>
            </a:r>
            <a:r>
              <a:rPr lang="en-GB" sz="2200" b="1" dirty="0">
                <a:latin typeface="MS London" panose="020B0503020203020204" pitchFamily="34" charset="0"/>
              </a:rPr>
              <a:t>.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E2FCF51-9684-9B4A-D6FC-E8A3E5EB5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8" y="5446927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7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86340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3429000"/>
            <a:ext cx="3027036" cy="35070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729888" y="3422568"/>
            <a:ext cx="3730511" cy="31937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1107" y="77443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62377" y="4009491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47B4A46-19A8-4267-88D3-21BD71C73C80}"/>
              </a:ext>
            </a:extLst>
          </p:cNvPr>
          <p:cNvSpPr txBox="1">
            <a:spLocks/>
          </p:cNvSpPr>
          <p:nvPr/>
        </p:nvSpPr>
        <p:spPr>
          <a:xfrm>
            <a:off x="2350735" y="258121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8000" b="1" dirty="0">
                <a:latin typeface="MS London" panose="020B0503020203020204" pitchFamily="34" charset="0"/>
                <a:ea typeface="+mj-ea"/>
                <a:cs typeface="+mj-cs"/>
              </a:rPr>
              <a:t>Plenary</a:t>
            </a:r>
            <a:endParaRPr lang="en-GB" sz="8900" b="1" dirty="0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F5A753-2409-49FB-80A4-542D5B96928F}"/>
              </a:ext>
            </a:extLst>
          </p:cNvPr>
          <p:cNvSpPr txBox="1"/>
          <p:nvPr/>
        </p:nvSpPr>
        <p:spPr>
          <a:xfrm>
            <a:off x="1580127" y="2551131"/>
            <a:ext cx="9497092" cy="218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4000" b="1" dirty="0">
                <a:latin typeface="MS London" panose="020B0503020203020204" pitchFamily="34" charset="0"/>
              </a:rPr>
              <a:t>Q: What made the M&amp;S Chocolate Melt in the Middle Pudding such a success?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D3ABAFD-A42F-4A70-705D-EDCC591E4E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3" y="5487404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9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71923"/>
            <a:ext cx="13212565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8" t="-24329" r="-1503" b="16506"/>
          <a:stretch/>
        </p:blipFill>
        <p:spPr>
          <a:xfrm>
            <a:off x="0" y="2856216"/>
            <a:ext cx="3455030" cy="4028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600967" y="3293645"/>
            <a:ext cx="3869428" cy="33126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658" y="407004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44626" y="3971272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57C5439-BB7A-4196-ADC2-11CD47423FBD}"/>
              </a:ext>
            </a:extLst>
          </p:cNvPr>
          <p:cNvSpPr txBox="1">
            <a:spLocks/>
          </p:cNvSpPr>
          <p:nvPr/>
        </p:nvSpPr>
        <p:spPr>
          <a:xfrm>
            <a:off x="889030" y="2406001"/>
            <a:ext cx="10859784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8900" b="1" dirty="0">
                <a:latin typeface="MS London" panose="020B0503020203020204" pitchFamily="34" charset="0"/>
                <a:ea typeface="+mj-ea"/>
                <a:cs typeface="+mj-cs"/>
              </a:rPr>
              <a:t>What is a pudding?</a:t>
            </a: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06A0D25-2EE0-3FEE-75D8-8C1526B799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1" y="5286103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2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71923"/>
            <a:ext cx="13212565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8" t="-24329" r="-1503" b="16506"/>
          <a:stretch/>
        </p:blipFill>
        <p:spPr>
          <a:xfrm>
            <a:off x="0" y="2856216"/>
            <a:ext cx="3455030" cy="4028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600967" y="3293645"/>
            <a:ext cx="3869428" cy="33126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658" y="407004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44626" y="3971272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57C5439-BB7A-4196-ADC2-11CD47423FBD}"/>
              </a:ext>
            </a:extLst>
          </p:cNvPr>
          <p:cNvSpPr txBox="1">
            <a:spLocks/>
          </p:cNvSpPr>
          <p:nvPr/>
        </p:nvSpPr>
        <p:spPr>
          <a:xfrm>
            <a:off x="1064120" y="2141380"/>
            <a:ext cx="10859784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8900" b="1" dirty="0">
                <a:latin typeface="MS London" panose="020B0503020203020204" pitchFamily="34" charset="0"/>
                <a:ea typeface="+mj-ea"/>
                <a:cs typeface="+mj-cs"/>
              </a:rPr>
              <a:t>What’s your favourite pudding?</a:t>
            </a: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2C279F3-BDE9-4A25-9E4E-619B69A8E128}"/>
              </a:ext>
            </a:extLst>
          </p:cNvPr>
          <p:cNvSpPr txBox="1">
            <a:spLocks/>
          </p:cNvSpPr>
          <p:nvPr/>
        </p:nvSpPr>
        <p:spPr>
          <a:xfrm>
            <a:off x="2070750" y="3555707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5400" b="1" dirty="0">
                <a:latin typeface="MS London" panose="020B0503020203020204" pitchFamily="34" charset="0"/>
                <a:ea typeface="+mj-ea"/>
                <a:cs typeface="+mj-cs"/>
              </a:rPr>
              <a:t>Why do you like it?</a:t>
            </a: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CEC5874-37D1-F136-D97B-FD00198D57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1" y="5286103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8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2456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476559" y="239082"/>
            <a:ext cx="1354045" cy="2044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274441" y="3905188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274567" y="5021639"/>
            <a:ext cx="1309212" cy="156225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03A6828-2ED2-4B48-B767-D7B647382748}"/>
              </a:ext>
            </a:extLst>
          </p:cNvPr>
          <p:cNvSpPr txBox="1">
            <a:spLocks/>
          </p:cNvSpPr>
          <p:nvPr/>
        </p:nvSpPr>
        <p:spPr>
          <a:xfrm>
            <a:off x="2384658" y="619994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7300" b="1" dirty="0">
                <a:latin typeface="MS London" panose="020B0503020203020204" pitchFamily="34" charset="0"/>
                <a:ea typeface="+mj-ea"/>
                <a:cs typeface="+mj-cs"/>
              </a:rPr>
              <a:t>Introduction</a:t>
            </a:r>
            <a:endParaRPr lang="en-GB" sz="8900" b="1" dirty="0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C66443-DD98-4F7D-BCBE-6B1F5E31D005}"/>
              </a:ext>
            </a:extLst>
          </p:cNvPr>
          <p:cNvSpPr txBox="1"/>
          <p:nvPr/>
        </p:nvSpPr>
        <p:spPr>
          <a:xfrm>
            <a:off x="1470731" y="2522772"/>
            <a:ext cx="9421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3600" b="1" dirty="0">
                <a:latin typeface="MS London" panose="020B0503020203020204" pitchFamily="34" charset="0"/>
                <a:ea typeface="+mj-ea"/>
                <a:cs typeface="+mj-cs"/>
              </a:rPr>
              <a:t>Watch the Promoting the Pudding film</a:t>
            </a:r>
            <a:endParaRPr lang="en-GB" sz="2400" b="1" dirty="0">
              <a:latin typeface="M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6CE66-22F2-46D8-B106-139D20E1873E}"/>
              </a:ext>
            </a:extLst>
          </p:cNvPr>
          <p:cNvSpPr txBox="1"/>
          <p:nvPr/>
        </p:nvSpPr>
        <p:spPr>
          <a:xfrm>
            <a:off x="1730073" y="3438708"/>
            <a:ext cx="8800937" cy="92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latin typeface="MS London" panose="020B0503020203020204" pitchFamily="34" charset="0"/>
              </a:rPr>
              <a:t>Q: Why do you think so many people bought puddings after seeing the ‘This is not just food…’ TV advert?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2C67742-109A-4D48-9935-A9D58483FC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1" y="5364484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0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-14278" y="-80078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2907586"/>
            <a:ext cx="3477084" cy="4028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600966" y="3293646"/>
            <a:ext cx="3869428" cy="33126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658" y="407004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44626" y="3971272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BB235D2-CAE5-415B-8FEA-3350E610D81F}"/>
              </a:ext>
            </a:extLst>
          </p:cNvPr>
          <p:cNvSpPr txBox="1">
            <a:spLocks/>
          </p:cNvSpPr>
          <p:nvPr/>
        </p:nvSpPr>
        <p:spPr>
          <a:xfrm>
            <a:off x="2216951" y="1388364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5500" b="1" dirty="0">
                <a:latin typeface="MS London" panose="020B0503020203020204" pitchFamily="34" charset="0"/>
                <a:ea typeface="+mj-ea"/>
                <a:cs typeface="+mj-cs"/>
              </a:rPr>
              <a:t>Creating the Pudding</a:t>
            </a:r>
            <a:endParaRPr lang="en-GB" sz="8900" b="1" dirty="0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6A5C74-F867-4DDA-A323-82D4F1836C8B}"/>
              </a:ext>
            </a:extLst>
          </p:cNvPr>
          <p:cNvSpPr txBox="1"/>
          <p:nvPr/>
        </p:nvSpPr>
        <p:spPr>
          <a:xfrm>
            <a:off x="1657667" y="2958893"/>
            <a:ext cx="9485454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</a:pPr>
            <a:r>
              <a:rPr lang="en-GB" sz="4000" b="1" dirty="0">
                <a:latin typeface="MS London" panose="020B0503020203020204" pitchFamily="34" charset="0"/>
              </a:rPr>
              <a:t>Q: Why do you think it took so long to get the pudding right?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AE2D229-6F71-1B28-F63B-D8F1B34030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1" y="5286103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8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2456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382853" y="347863"/>
            <a:ext cx="1325940" cy="20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274441" y="3905188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274567" y="5021639"/>
            <a:ext cx="1309212" cy="15622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0DE7C79-C4E9-4100-AE9A-3496EEB91F1A}"/>
              </a:ext>
            </a:extLst>
          </p:cNvPr>
          <p:cNvSpPr txBox="1">
            <a:spLocks/>
          </p:cNvSpPr>
          <p:nvPr/>
        </p:nvSpPr>
        <p:spPr>
          <a:xfrm>
            <a:off x="2540661" y="713793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8900" b="1" dirty="0">
                <a:latin typeface="MS London" panose="020B0503020203020204" pitchFamily="34" charset="0"/>
                <a:ea typeface="+mj-ea"/>
                <a:cs typeface="+mj-cs"/>
              </a:rPr>
              <a:t>Creating the Pudding</a:t>
            </a: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8A59E-F2AF-43D5-A01F-AFB51C4C0BEF}"/>
              </a:ext>
            </a:extLst>
          </p:cNvPr>
          <p:cNvSpPr txBox="1"/>
          <p:nvPr/>
        </p:nvSpPr>
        <p:spPr>
          <a:xfrm>
            <a:off x="2060102" y="2390095"/>
            <a:ext cx="87249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600" b="1" dirty="0">
                <a:latin typeface="MS London" panose="020B0503020203020204" pitchFamily="34" charset="0"/>
                <a:ea typeface="+mj-ea"/>
                <a:cs typeface="+mj-cs"/>
              </a:rPr>
              <a:t>Watch the Perfect Pudding? film</a:t>
            </a:r>
          </a:p>
          <a:p>
            <a:pPr>
              <a:spcBef>
                <a:spcPct val="0"/>
              </a:spcBef>
              <a:defRPr/>
            </a:pPr>
            <a:endParaRPr lang="en-GB" sz="2000" b="1" dirty="0">
              <a:latin typeface="MS London" panose="020B0503020203020204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en-GB" sz="3600" b="1" dirty="0">
                <a:latin typeface="MS London" panose="020B0503020203020204" pitchFamily="34" charset="0"/>
                <a:ea typeface="+mj-ea"/>
                <a:cs typeface="+mj-cs"/>
              </a:rPr>
              <a:t>Watch for all the ways the pudding goes wrong!</a:t>
            </a:r>
            <a:endParaRPr lang="en-GB" sz="2400" b="1" dirty="0">
              <a:latin typeface="MS London" panose="020B0503020203020204" pitchFamily="34" charset="0"/>
              <a:ea typeface="+mj-ea"/>
              <a:cs typeface="+mj-cs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1CA7668-BC9F-CDC7-B43A-3548CE8CD0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1" y="5286103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7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86340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2907586"/>
            <a:ext cx="3477084" cy="4028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600966" y="3293646"/>
            <a:ext cx="3869428" cy="33126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444" y="103044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62377" y="4009491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19A65E7-A529-4C1F-818B-87D1950D6ECE}"/>
              </a:ext>
            </a:extLst>
          </p:cNvPr>
          <p:cNvSpPr txBox="1">
            <a:spLocks/>
          </p:cNvSpPr>
          <p:nvPr/>
        </p:nvSpPr>
        <p:spPr>
          <a:xfrm>
            <a:off x="2714896" y="1205717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8900" b="1" dirty="0">
                <a:latin typeface="MS London" panose="020B0503020203020204" pitchFamily="34" charset="0"/>
                <a:ea typeface="+mj-ea"/>
                <a:cs typeface="+mj-cs"/>
              </a:rPr>
              <a:t>Creating the Pudding</a:t>
            </a: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D8277-C2D5-4E84-9339-71DDEDB206CE}"/>
              </a:ext>
            </a:extLst>
          </p:cNvPr>
          <p:cNvSpPr txBox="1"/>
          <p:nvPr/>
        </p:nvSpPr>
        <p:spPr>
          <a:xfrm>
            <a:off x="1027022" y="2813342"/>
            <a:ext cx="10800620" cy="702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3600" b="1" dirty="0">
                <a:latin typeface="MS London" panose="020B0503020203020204" pitchFamily="34" charset="0"/>
              </a:rPr>
              <a:t>Q: How would you describe a failed pudding?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D9FA2E-183D-4B34-AAD3-15ECA0E07730}"/>
              </a:ext>
            </a:extLst>
          </p:cNvPr>
          <p:cNvSpPr txBox="1"/>
          <p:nvPr/>
        </p:nvSpPr>
        <p:spPr>
          <a:xfrm>
            <a:off x="1936543" y="3770375"/>
            <a:ext cx="8662276" cy="120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3200" b="1" dirty="0">
                <a:latin typeface="MS London" panose="020B0503020203020204" pitchFamily="34" charset="0"/>
              </a:rPr>
              <a:t>Think about what it would look, smell and taste like. 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E09B149-536E-FC73-5598-CD15494A75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1" y="5286103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2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2456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382853" y="347863"/>
            <a:ext cx="1325940" cy="20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336086" y="4296599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391427" y="4939445"/>
            <a:ext cx="1309212" cy="15622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0DE7C79-C4E9-4100-AE9A-3496EEB91F1A}"/>
              </a:ext>
            </a:extLst>
          </p:cNvPr>
          <p:cNvSpPr txBox="1">
            <a:spLocks/>
          </p:cNvSpPr>
          <p:nvPr/>
        </p:nvSpPr>
        <p:spPr>
          <a:xfrm>
            <a:off x="2540661" y="713793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8900" b="1" dirty="0">
                <a:latin typeface="MS London" panose="020B0503020203020204" pitchFamily="34" charset="0"/>
                <a:ea typeface="+mj-ea"/>
                <a:cs typeface="+mj-cs"/>
              </a:rPr>
              <a:t>Creating the Pudding</a:t>
            </a: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8BC395-2209-4C63-9D2D-DDC74B021A88}"/>
              </a:ext>
            </a:extLst>
          </p:cNvPr>
          <p:cNvSpPr txBox="1"/>
          <p:nvPr/>
        </p:nvSpPr>
        <p:spPr>
          <a:xfrm>
            <a:off x="1818447" y="2355208"/>
            <a:ext cx="9397666" cy="246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3200" b="1" dirty="0">
                <a:latin typeface="MS London" panose="020B0503020203020204" pitchFamily="34" charset="0"/>
              </a:rPr>
              <a:t>Q: How would you describe a successful pudding? </a:t>
            </a:r>
            <a:endParaRPr lang="en-GB" sz="2400" b="1" dirty="0">
              <a:latin typeface="MS London" panose="020B0503020203020204" pitchFamily="34" charset="0"/>
            </a:endParaRPr>
          </a:p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3200" b="1" dirty="0">
                <a:latin typeface="MS London" panose="020B0503020203020204" pitchFamily="34" charset="0"/>
              </a:rPr>
              <a:t>Think about what it would look, smell and taste like.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AC131CE-8EBC-D550-ADC0-6BEB4E53FE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1" y="5286103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21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86340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2907586"/>
            <a:ext cx="3477084" cy="4028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600966" y="3293646"/>
            <a:ext cx="3869428" cy="33126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444" y="103044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62377" y="4009491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46069EF-540A-4CD2-B1B2-FC9563841A11}"/>
              </a:ext>
            </a:extLst>
          </p:cNvPr>
          <p:cNvSpPr txBox="1">
            <a:spLocks/>
          </p:cNvSpPr>
          <p:nvPr/>
        </p:nvSpPr>
        <p:spPr>
          <a:xfrm>
            <a:off x="2722651" y="717776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 dirty="0">
                <a:latin typeface="+mj-lt"/>
                <a:ea typeface="+mj-ea"/>
                <a:cs typeface="+mj-cs"/>
              </a:rPr>
            </a:br>
            <a:r>
              <a:rPr lang="en-GB" sz="7300" b="1" dirty="0">
                <a:latin typeface="MS London" panose="020B0503020203020204" pitchFamily="34" charset="0"/>
                <a:ea typeface="+mj-ea"/>
                <a:cs typeface="+mj-cs"/>
              </a:rPr>
              <a:t>Ingredients</a:t>
            </a:r>
            <a:endParaRPr lang="en-GB" sz="8900" b="1" dirty="0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 dirty="0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6A917E-029D-498C-9542-846467717B0E}"/>
              </a:ext>
            </a:extLst>
          </p:cNvPr>
          <p:cNvSpPr txBox="1"/>
          <p:nvPr/>
        </p:nvSpPr>
        <p:spPr>
          <a:xfrm>
            <a:off x="1258994" y="2705449"/>
            <a:ext cx="9708065" cy="120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3200" b="1" dirty="0">
                <a:latin typeface="MS London" panose="020B0503020203020204" pitchFamily="34" charset="0"/>
              </a:rPr>
              <a:t>Q: What were the five key ingredients used to make the pudding in the Perfect Pudding? film</a:t>
            </a:r>
            <a:r>
              <a:rPr lang="en-GB" sz="3200" dirty="0">
                <a:latin typeface="MS London" panose="020B0503020203020204" pitchFamily="34" charset="0"/>
              </a:rPr>
              <a:t>. 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673F039-B066-EC56-EADA-D6635E46A9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1" y="5286103"/>
            <a:ext cx="1467965" cy="11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1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7FA35B-0EA4-4FD9-B12F-F546FAFED8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09bf46-b67d-4a06-9d8c-c85409b9eb8c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C89816-1177-4A51-B803-A7D313D4A2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406C29-06EE-4818-A3FF-167424FD3774}">
  <ds:schemaRefs>
    <ds:schemaRef ds:uri="b409bf46-b67d-4a06-9d8c-c85409b9eb8c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e509842e-53a5-4bb7-bc73-44700463a8b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8627</TotalTime>
  <Words>451</Words>
  <Application>Microsoft Office PowerPoint</Application>
  <PresentationFormat>Widescreen</PresentationFormat>
  <Paragraphs>61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M&amp;S London</vt:lpstr>
      <vt:lpstr>MS London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Bunce, Caroline</cp:lastModifiedBy>
  <cp:revision>189</cp:revision>
  <dcterms:created xsi:type="dcterms:W3CDTF">2020-08-13T17:12:56Z</dcterms:created>
  <dcterms:modified xsi:type="dcterms:W3CDTF">2023-01-04T14:23:00Z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