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74" r:id="rId6"/>
    <p:sldId id="271" r:id="rId7"/>
    <p:sldId id="258" r:id="rId8"/>
    <p:sldId id="260" r:id="rId9"/>
    <p:sldId id="263" r:id="rId10"/>
    <p:sldId id="264" r:id="rId11"/>
    <p:sldId id="259" r:id="rId12"/>
    <p:sldId id="265" r:id="rId13"/>
    <p:sldId id="269" r:id="rId14"/>
    <p:sldId id="262" r:id="rId15"/>
    <p:sldId id="270" r:id="rId16"/>
    <p:sldId id="273" r:id="rId17"/>
    <p:sldId id="278" r:id="rId18"/>
    <p:sldId id="279" r:id="rId19"/>
    <p:sldId id="280" r:id="rId20"/>
    <p:sldId id="283" r:id="rId21"/>
    <p:sldId id="267" r:id="rId2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543A7-84AB-DF21-95F2-4D78C91AB4A5}" v="13" dt="2023-06-13T16:10:58.700"/>
    <p1510:client id="{5E0DB2BE-8B1E-451A-85A7-575A56D425CF}" v="19" dt="2023-06-13T16:13:37.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6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nce, Caroline" userId="S::caroline.bunce@mnscorp.net::927ee524-7484-4574-84dc-db5d8ef6b066" providerId="AD" clId="Web-{64ED6C00-31FE-A2D0-0A52-0420573268E7}"/>
    <pc:docChg chg="modSld">
      <pc:chgData name="Bunce, Caroline" userId="S::caroline.bunce@mnscorp.net::927ee524-7484-4574-84dc-db5d8ef6b066" providerId="AD" clId="Web-{64ED6C00-31FE-A2D0-0A52-0420573268E7}" dt="2023-01-11T14:58:59.787" v="24" actId="14100"/>
      <pc:docMkLst>
        <pc:docMk/>
      </pc:docMkLst>
      <pc:sldChg chg="modSp">
        <pc:chgData name="Bunce, Caroline" userId="S::caroline.bunce@mnscorp.net::927ee524-7484-4574-84dc-db5d8ef6b066" providerId="AD" clId="Web-{64ED6C00-31FE-A2D0-0A52-0420573268E7}" dt="2023-01-11T14:58:59.787" v="24" actId="14100"/>
        <pc:sldMkLst>
          <pc:docMk/>
          <pc:sldMk cId="1488571419" sldId="267"/>
        </pc:sldMkLst>
        <pc:spChg chg="mod">
          <ac:chgData name="Bunce, Caroline" userId="S::caroline.bunce@mnscorp.net::927ee524-7484-4574-84dc-db5d8ef6b066" providerId="AD" clId="Web-{64ED6C00-31FE-A2D0-0A52-0420573268E7}" dt="2023-01-11T14:58:59.787" v="24" actId="14100"/>
          <ac:spMkLst>
            <pc:docMk/>
            <pc:sldMk cId="1488571419" sldId="267"/>
            <ac:spMk id="2" creationId="{96690736-31C4-40F4-9AB7-F9C7E294AF2E}"/>
          </ac:spMkLst>
        </pc:spChg>
      </pc:sldChg>
    </pc:docChg>
  </pc:docChgLst>
  <pc:docChgLst>
    <pc:chgData name="Bunce, Caroline" userId="S::caroline.bunce@mnscorp.net::927ee524-7484-4574-84dc-db5d8ef6b066" providerId="AD" clId="Web-{29B543A7-84AB-DF21-95F2-4D78C91AB4A5}"/>
    <pc:docChg chg="modSld">
      <pc:chgData name="Bunce, Caroline" userId="S::caroline.bunce@mnscorp.net::927ee524-7484-4574-84dc-db5d8ef6b066" providerId="AD" clId="Web-{29B543A7-84AB-DF21-95F2-4D78C91AB4A5}" dt="2023-06-13T16:10:58.700" v="11" actId="1076"/>
      <pc:docMkLst>
        <pc:docMk/>
      </pc:docMkLst>
      <pc:sldChg chg="addSp delSp modSp">
        <pc:chgData name="Bunce, Caroline" userId="S::caroline.bunce@mnscorp.net::927ee524-7484-4574-84dc-db5d8ef6b066" providerId="AD" clId="Web-{29B543A7-84AB-DF21-95F2-4D78C91AB4A5}" dt="2023-06-13T16:10:58.700" v="11" actId="1076"/>
        <pc:sldMkLst>
          <pc:docMk/>
          <pc:sldMk cId="1618805792" sldId="257"/>
        </pc:sldMkLst>
        <pc:grpChg chg="del">
          <ac:chgData name="Bunce, Caroline" userId="S::caroline.bunce@mnscorp.net::927ee524-7484-4574-84dc-db5d8ef6b066" providerId="AD" clId="Web-{29B543A7-84AB-DF21-95F2-4D78C91AB4A5}" dt="2023-06-13T16:10:41.996" v="5"/>
          <ac:grpSpMkLst>
            <pc:docMk/>
            <pc:sldMk cId="1618805792" sldId="257"/>
            <ac:grpSpMk id="9" creationId="{01D6D809-69DA-4118-9106-63D64EB71DA3}"/>
          </ac:grpSpMkLst>
        </pc:grpChg>
        <pc:picChg chg="add mod">
          <ac:chgData name="Bunce, Caroline" userId="S::caroline.bunce@mnscorp.net::927ee524-7484-4574-84dc-db5d8ef6b066" providerId="AD" clId="Web-{29B543A7-84AB-DF21-95F2-4D78C91AB4A5}" dt="2023-06-13T16:10:37.184" v="4" actId="1076"/>
          <ac:picMkLst>
            <pc:docMk/>
            <pc:sldMk cId="1618805792" sldId="257"/>
            <ac:picMk id="2" creationId="{1CD1CA44-C643-A7A4-3A63-B95043A907E7}"/>
          </ac:picMkLst>
        </pc:picChg>
        <pc:picChg chg="add mod">
          <ac:chgData name="Bunce, Caroline" userId="S::caroline.bunce@mnscorp.net::927ee524-7484-4574-84dc-db5d8ef6b066" providerId="AD" clId="Web-{29B543A7-84AB-DF21-95F2-4D78C91AB4A5}" dt="2023-06-13T16:10:58.700" v="11" actId="1076"/>
          <ac:picMkLst>
            <pc:docMk/>
            <pc:sldMk cId="1618805792" sldId="257"/>
            <ac:picMk id="3" creationId="{AA8094D0-9A92-A594-82E1-37C4D2ADCEF8}"/>
          </ac:picMkLst>
        </pc:picChg>
        <pc:picChg chg="del">
          <ac:chgData name="Bunce, Caroline" userId="S::caroline.bunce@mnscorp.net::927ee524-7484-4574-84dc-db5d8ef6b066" providerId="AD" clId="Web-{29B543A7-84AB-DF21-95F2-4D78C91AB4A5}" dt="2023-06-13T16:10:20.792" v="0"/>
          <ac:picMkLst>
            <pc:docMk/>
            <pc:sldMk cId="1618805792" sldId="257"/>
            <ac:picMk id="10" creationId="{E4020583-746C-9D4F-8DA7-6048DE939311}"/>
          </ac:picMkLst>
        </pc:picChg>
        <pc:picChg chg="topLvl">
          <ac:chgData name="Bunce, Caroline" userId="S::caroline.bunce@mnscorp.net::927ee524-7484-4574-84dc-db5d8ef6b066" providerId="AD" clId="Web-{29B543A7-84AB-DF21-95F2-4D78C91AB4A5}" dt="2023-06-13T16:10:41.996" v="5"/>
          <ac:picMkLst>
            <pc:docMk/>
            <pc:sldMk cId="1618805792" sldId="257"/>
            <ac:picMk id="12" creationId="{9F08DEB3-A0A9-4183-A80A-D145DCB5CA55}"/>
          </ac:picMkLst>
        </pc:picChg>
        <pc:picChg chg="del topLvl">
          <ac:chgData name="Bunce, Caroline" userId="S::caroline.bunce@mnscorp.net::927ee524-7484-4574-84dc-db5d8ef6b066" providerId="AD" clId="Web-{29B543A7-84AB-DF21-95F2-4D78C91AB4A5}" dt="2023-06-13T16:10:41.996" v="5"/>
          <ac:picMkLst>
            <pc:docMk/>
            <pc:sldMk cId="1618805792" sldId="257"/>
            <ac:picMk id="13" creationId="{B10B744A-0BF8-4EF6-8058-53E4F31D4E31}"/>
          </ac:picMkLst>
        </pc:picChg>
      </pc:sldChg>
    </pc:docChg>
  </pc:docChgLst>
  <pc:docChgLst>
    <pc:chgData name="Bunce, Caroline" userId="927ee524-7484-4574-84dc-db5d8ef6b066" providerId="ADAL" clId="{5E0DB2BE-8B1E-451A-85A7-575A56D425CF}"/>
    <pc:docChg chg="custSel delSld modSld sldOrd">
      <pc:chgData name="Bunce, Caroline" userId="927ee524-7484-4574-84dc-db5d8ef6b066" providerId="ADAL" clId="{5E0DB2BE-8B1E-451A-85A7-575A56D425CF}" dt="2023-06-13T16:13:37.562" v="1052"/>
      <pc:docMkLst>
        <pc:docMk/>
      </pc:docMkLst>
      <pc:sldChg chg="modSp mod">
        <pc:chgData name="Bunce, Caroline" userId="927ee524-7484-4574-84dc-db5d8ef6b066" providerId="ADAL" clId="{5E0DB2BE-8B1E-451A-85A7-575A56D425CF}" dt="2023-01-11T09:22:50.722" v="22" actId="20577"/>
        <pc:sldMkLst>
          <pc:docMk/>
          <pc:sldMk cId="1618805792" sldId="257"/>
        </pc:sldMkLst>
        <pc:spChg chg="mod">
          <ac:chgData name="Bunce, Caroline" userId="927ee524-7484-4574-84dc-db5d8ef6b066" providerId="ADAL" clId="{5E0DB2BE-8B1E-451A-85A7-575A56D425CF}" dt="2023-01-11T09:22:50.722" v="22" actId="20577"/>
          <ac:spMkLst>
            <pc:docMk/>
            <pc:sldMk cId="1618805792" sldId="257"/>
            <ac:spMk id="5" creationId="{C7D3C90B-4856-BB4A-B623-DCEF6D5361A4}"/>
          </ac:spMkLst>
        </pc:spChg>
      </pc:sldChg>
      <pc:sldChg chg="addSp delSp modSp mod">
        <pc:chgData name="Bunce, Caroline" userId="927ee524-7484-4574-84dc-db5d8ef6b066" providerId="ADAL" clId="{5E0DB2BE-8B1E-451A-85A7-575A56D425CF}" dt="2023-06-13T16:11:46.736" v="1010" actId="1076"/>
        <pc:sldMkLst>
          <pc:docMk/>
          <pc:sldMk cId="1372315407" sldId="258"/>
        </pc:sldMkLst>
        <pc:spChg chg="mod">
          <ac:chgData name="Bunce, Caroline" userId="927ee524-7484-4574-84dc-db5d8ef6b066" providerId="ADAL" clId="{5E0DB2BE-8B1E-451A-85A7-575A56D425CF}" dt="2023-01-11T09:27:58.810" v="279" actId="20577"/>
          <ac:spMkLst>
            <pc:docMk/>
            <pc:sldMk cId="1372315407" sldId="258"/>
            <ac:spMk id="3" creationId="{B2BA27F2-FAAD-4273-B74E-13E7B4C0E6E3}"/>
          </ac:spMkLst>
        </pc:spChg>
        <pc:spChg chg="mod">
          <ac:chgData name="Bunce, Caroline" userId="927ee524-7484-4574-84dc-db5d8ef6b066" providerId="ADAL" clId="{5E0DB2BE-8B1E-451A-85A7-575A56D425CF}" dt="2023-01-11T09:41:08.830" v="944" actId="20577"/>
          <ac:spMkLst>
            <pc:docMk/>
            <pc:sldMk cId="1372315407" sldId="258"/>
            <ac:spMk id="4" creationId="{BECE95B3-1718-47CB-89AC-05D5EEAED885}"/>
          </ac:spMkLst>
        </pc:spChg>
        <pc:picChg chg="del">
          <ac:chgData name="Bunce, Caroline" userId="927ee524-7484-4574-84dc-db5d8ef6b066" providerId="ADAL" clId="{5E0DB2BE-8B1E-451A-85A7-575A56D425CF}" dt="2023-06-13T16:11:43.015" v="1008" actId="478"/>
          <ac:picMkLst>
            <pc:docMk/>
            <pc:sldMk cId="1372315407" sldId="258"/>
            <ac:picMk id="5" creationId="{321FF23A-1DB4-4FD8-ABB0-7216B3943842}"/>
          </ac:picMkLst>
        </pc:picChg>
        <pc:picChg chg="add mod">
          <ac:chgData name="Bunce, Caroline" userId="927ee524-7484-4574-84dc-db5d8ef6b066" providerId="ADAL" clId="{5E0DB2BE-8B1E-451A-85A7-575A56D425CF}" dt="2023-06-13T16:11:46.736" v="1010" actId="1076"/>
          <ac:picMkLst>
            <pc:docMk/>
            <pc:sldMk cId="1372315407" sldId="258"/>
            <ac:picMk id="7" creationId="{6B7F43A5-07EA-031E-8237-8EBC167A6489}"/>
          </ac:picMkLst>
        </pc:picChg>
      </pc:sldChg>
      <pc:sldChg chg="addSp delSp modSp mod">
        <pc:chgData name="Bunce, Caroline" userId="927ee524-7484-4574-84dc-db5d8ef6b066" providerId="ADAL" clId="{5E0DB2BE-8B1E-451A-85A7-575A56D425CF}" dt="2023-06-13T16:12:18.962" v="1020"/>
        <pc:sldMkLst>
          <pc:docMk/>
          <pc:sldMk cId="1124139254" sldId="259"/>
        </pc:sldMkLst>
        <pc:spChg chg="mod">
          <ac:chgData name="Bunce, Caroline" userId="927ee524-7484-4574-84dc-db5d8ef6b066" providerId="ADAL" clId="{5E0DB2BE-8B1E-451A-85A7-575A56D425CF}" dt="2023-01-11T09:33:52.431" v="671" actId="20577"/>
          <ac:spMkLst>
            <pc:docMk/>
            <pc:sldMk cId="1124139254" sldId="259"/>
            <ac:spMk id="3" creationId="{E45CBF99-3E37-4FE2-A4CB-44C8FB229F71}"/>
          </ac:spMkLst>
        </pc:spChg>
        <pc:spChg chg="mod">
          <ac:chgData name="Bunce, Caroline" userId="927ee524-7484-4574-84dc-db5d8ef6b066" providerId="ADAL" clId="{5E0DB2BE-8B1E-451A-85A7-575A56D425CF}" dt="2023-01-11T09:41:34.249" v="952" actId="20577"/>
          <ac:spMkLst>
            <pc:docMk/>
            <pc:sldMk cId="1124139254" sldId="259"/>
            <ac:spMk id="6" creationId="{811434D0-4AFE-4998-B723-5D1467EF3F54}"/>
          </ac:spMkLst>
        </pc:spChg>
        <pc:spChg chg="mod">
          <ac:chgData name="Bunce, Caroline" userId="927ee524-7484-4574-84dc-db5d8ef6b066" providerId="ADAL" clId="{5E0DB2BE-8B1E-451A-85A7-575A56D425CF}" dt="2023-01-11T09:34:15.240" v="700" actId="20577"/>
          <ac:spMkLst>
            <pc:docMk/>
            <pc:sldMk cId="1124139254" sldId="259"/>
            <ac:spMk id="8" creationId="{D50C982F-38F8-4EF2-882D-D84970AA4A35}"/>
          </ac:spMkLst>
        </pc:spChg>
        <pc:picChg chg="del mod">
          <ac:chgData name="Bunce, Caroline" userId="927ee524-7484-4574-84dc-db5d8ef6b066" providerId="ADAL" clId="{5E0DB2BE-8B1E-451A-85A7-575A56D425CF}" dt="2023-06-13T16:12:18.345" v="1019" actId="478"/>
          <ac:picMkLst>
            <pc:docMk/>
            <pc:sldMk cId="1124139254" sldId="259"/>
            <ac:picMk id="4" creationId="{68C69F98-BD85-405C-B149-9C7231E784AC}"/>
          </ac:picMkLst>
        </pc:picChg>
        <pc:picChg chg="add mod">
          <ac:chgData name="Bunce, Caroline" userId="927ee524-7484-4574-84dc-db5d8ef6b066" providerId="ADAL" clId="{5E0DB2BE-8B1E-451A-85A7-575A56D425CF}" dt="2023-06-13T16:12:18.962" v="1020"/>
          <ac:picMkLst>
            <pc:docMk/>
            <pc:sldMk cId="1124139254" sldId="259"/>
            <ac:picMk id="7" creationId="{B8616C92-418E-7DFB-B356-1355514B8CFD}"/>
          </ac:picMkLst>
        </pc:picChg>
      </pc:sldChg>
      <pc:sldChg chg="addSp delSp modSp mod">
        <pc:chgData name="Bunce, Caroline" userId="927ee524-7484-4574-84dc-db5d8ef6b066" providerId="ADAL" clId="{5E0DB2BE-8B1E-451A-85A7-575A56D425CF}" dt="2023-06-13T16:12:03.635" v="1013" actId="1076"/>
        <pc:sldMkLst>
          <pc:docMk/>
          <pc:sldMk cId="1104563376" sldId="260"/>
        </pc:sldMkLst>
        <pc:spChg chg="mod">
          <ac:chgData name="Bunce, Caroline" userId="927ee524-7484-4574-84dc-db5d8ef6b066" providerId="ADAL" clId="{5E0DB2BE-8B1E-451A-85A7-575A56D425CF}" dt="2023-01-11T09:29:19.030" v="340" actId="20577"/>
          <ac:spMkLst>
            <pc:docMk/>
            <pc:sldMk cId="1104563376" sldId="260"/>
            <ac:spMk id="3" creationId="{B2BA27F2-FAAD-4273-B74E-13E7B4C0E6E3}"/>
          </ac:spMkLst>
        </pc:spChg>
        <pc:spChg chg="mod">
          <ac:chgData name="Bunce, Caroline" userId="927ee524-7484-4574-84dc-db5d8ef6b066" providerId="ADAL" clId="{5E0DB2BE-8B1E-451A-85A7-575A56D425CF}" dt="2023-01-11T09:41:14.146" v="946" actId="20577"/>
          <ac:spMkLst>
            <pc:docMk/>
            <pc:sldMk cId="1104563376" sldId="260"/>
            <ac:spMk id="4" creationId="{88EAC5AE-5419-4AB1-8B63-963087C062D0}"/>
          </ac:spMkLst>
        </pc:spChg>
        <pc:picChg chg="add mod">
          <ac:chgData name="Bunce, Caroline" userId="927ee524-7484-4574-84dc-db5d8ef6b066" providerId="ADAL" clId="{5E0DB2BE-8B1E-451A-85A7-575A56D425CF}" dt="2023-06-13T16:12:03.635" v="1013" actId="1076"/>
          <ac:picMkLst>
            <pc:docMk/>
            <pc:sldMk cId="1104563376" sldId="260"/>
            <ac:picMk id="2" creationId="{FF40A2BB-F6EF-FD73-E517-4F5B33D0AA0A}"/>
          </ac:picMkLst>
        </pc:picChg>
        <pc:picChg chg="del">
          <ac:chgData name="Bunce, Caroline" userId="927ee524-7484-4574-84dc-db5d8ef6b066" providerId="ADAL" clId="{5E0DB2BE-8B1E-451A-85A7-575A56D425CF}" dt="2023-06-13T16:11:59.130" v="1011" actId="478"/>
          <ac:picMkLst>
            <pc:docMk/>
            <pc:sldMk cId="1104563376" sldId="260"/>
            <ac:picMk id="5" creationId="{5468E3CD-464B-4110-86F6-91462A2F09A4}"/>
          </ac:picMkLst>
        </pc:picChg>
      </pc:sldChg>
      <pc:sldChg chg="addSp delSp modSp mod">
        <pc:chgData name="Bunce, Caroline" userId="927ee524-7484-4574-84dc-db5d8ef6b066" providerId="ADAL" clId="{5E0DB2BE-8B1E-451A-85A7-575A56D425CF}" dt="2023-06-13T16:12:38.031" v="1032"/>
        <pc:sldMkLst>
          <pc:docMk/>
          <pc:sldMk cId="3868244662" sldId="262"/>
        </pc:sldMkLst>
        <pc:spChg chg="mod">
          <ac:chgData name="Bunce, Caroline" userId="927ee524-7484-4574-84dc-db5d8ef6b066" providerId="ADAL" clId="{5E0DB2BE-8B1E-451A-85A7-575A56D425CF}" dt="2023-01-11T09:35:17.655" v="730" actId="20577"/>
          <ac:spMkLst>
            <pc:docMk/>
            <pc:sldMk cId="3868244662" sldId="262"/>
            <ac:spMk id="2" creationId="{96690736-31C4-40F4-9AB7-F9C7E294AF2E}"/>
          </ac:spMkLst>
        </pc:spChg>
        <pc:spChg chg="mod">
          <ac:chgData name="Bunce, Caroline" userId="927ee524-7484-4574-84dc-db5d8ef6b066" providerId="ADAL" clId="{5E0DB2BE-8B1E-451A-85A7-575A56D425CF}" dt="2023-01-11T09:42:41.879" v="981" actId="14100"/>
          <ac:spMkLst>
            <pc:docMk/>
            <pc:sldMk cId="3868244662" sldId="262"/>
            <ac:spMk id="4" creationId="{FAA4FD15-4F4D-4FC5-8423-81C47BBEA9E4}"/>
          </ac:spMkLst>
        </pc:spChg>
        <pc:picChg chg="add mod">
          <ac:chgData name="Bunce, Caroline" userId="927ee524-7484-4574-84dc-db5d8ef6b066" providerId="ADAL" clId="{5E0DB2BE-8B1E-451A-85A7-575A56D425CF}" dt="2023-06-13T16:12:38.031" v="1032"/>
          <ac:picMkLst>
            <pc:docMk/>
            <pc:sldMk cId="3868244662" sldId="262"/>
            <ac:picMk id="3" creationId="{7B0403DA-7B66-C910-69E9-C53930BEABA8}"/>
          </ac:picMkLst>
        </pc:picChg>
        <pc:picChg chg="del">
          <ac:chgData name="Bunce, Caroline" userId="927ee524-7484-4574-84dc-db5d8ef6b066" providerId="ADAL" clId="{5E0DB2BE-8B1E-451A-85A7-575A56D425CF}" dt="2023-06-13T16:12:36.743" v="1031" actId="478"/>
          <ac:picMkLst>
            <pc:docMk/>
            <pc:sldMk cId="3868244662" sldId="262"/>
            <ac:picMk id="5" creationId="{3D330AD0-BCEB-4A26-A458-9CB47495D672}"/>
          </ac:picMkLst>
        </pc:picChg>
      </pc:sldChg>
      <pc:sldChg chg="addSp delSp modSp mod">
        <pc:chgData name="Bunce, Caroline" userId="927ee524-7484-4574-84dc-db5d8ef6b066" providerId="ADAL" clId="{5E0DB2BE-8B1E-451A-85A7-575A56D425CF}" dt="2023-06-13T16:12:09.370" v="1015"/>
        <pc:sldMkLst>
          <pc:docMk/>
          <pc:sldMk cId="2511141660" sldId="263"/>
        </pc:sldMkLst>
        <pc:spChg chg="mod">
          <ac:chgData name="Bunce, Caroline" userId="927ee524-7484-4574-84dc-db5d8ef6b066" providerId="ADAL" clId="{5E0DB2BE-8B1E-451A-85A7-575A56D425CF}" dt="2023-01-11T09:30:46.726" v="477" actId="20577"/>
          <ac:spMkLst>
            <pc:docMk/>
            <pc:sldMk cId="2511141660" sldId="263"/>
            <ac:spMk id="3" creationId="{B2BA27F2-FAAD-4273-B74E-13E7B4C0E6E3}"/>
          </ac:spMkLst>
        </pc:spChg>
        <pc:spChg chg="mod">
          <ac:chgData name="Bunce, Caroline" userId="927ee524-7484-4574-84dc-db5d8ef6b066" providerId="ADAL" clId="{5E0DB2BE-8B1E-451A-85A7-575A56D425CF}" dt="2023-01-11T09:41:19.268" v="948" actId="20577"/>
          <ac:spMkLst>
            <pc:docMk/>
            <pc:sldMk cId="2511141660" sldId="263"/>
            <ac:spMk id="4" creationId="{BE6697CF-894E-49FB-995A-8C011F023849}"/>
          </ac:spMkLst>
        </pc:spChg>
        <pc:picChg chg="add mod">
          <ac:chgData name="Bunce, Caroline" userId="927ee524-7484-4574-84dc-db5d8ef6b066" providerId="ADAL" clId="{5E0DB2BE-8B1E-451A-85A7-575A56D425CF}" dt="2023-06-13T16:12:09.370" v="1015"/>
          <ac:picMkLst>
            <pc:docMk/>
            <pc:sldMk cId="2511141660" sldId="263"/>
            <ac:picMk id="2" creationId="{D574E6BF-D1B3-1B76-3556-EBB71BE57A6F}"/>
          </ac:picMkLst>
        </pc:picChg>
        <pc:picChg chg="del">
          <ac:chgData name="Bunce, Caroline" userId="927ee524-7484-4574-84dc-db5d8ef6b066" providerId="ADAL" clId="{5E0DB2BE-8B1E-451A-85A7-575A56D425CF}" dt="2023-06-13T16:12:09" v="1014" actId="478"/>
          <ac:picMkLst>
            <pc:docMk/>
            <pc:sldMk cId="2511141660" sldId="263"/>
            <ac:picMk id="5" creationId="{A1F9F3B3-0262-4C53-ABA0-75E7231BE6BB}"/>
          </ac:picMkLst>
        </pc:picChg>
      </pc:sldChg>
      <pc:sldChg chg="addSp delSp modSp mod">
        <pc:chgData name="Bunce, Caroline" userId="927ee524-7484-4574-84dc-db5d8ef6b066" providerId="ADAL" clId="{5E0DB2BE-8B1E-451A-85A7-575A56D425CF}" dt="2023-06-13T16:12:13.711" v="1017"/>
        <pc:sldMkLst>
          <pc:docMk/>
          <pc:sldMk cId="2263101105" sldId="264"/>
        </pc:sldMkLst>
        <pc:spChg chg="add mod">
          <ac:chgData name="Bunce, Caroline" userId="927ee524-7484-4574-84dc-db5d8ef6b066" providerId="ADAL" clId="{5E0DB2BE-8B1E-451A-85A7-575A56D425CF}" dt="2023-01-11T09:33:38.659" v="667" actId="20577"/>
          <ac:spMkLst>
            <pc:docMk/>
            <pc:sldMk cId="2263101105" sldId="264"/>
            <ac:spMk id="2" creationId="{FD484B24-7583-8237-4996-A2A608EF96E1}"/>
          </ac:spMkLst>
        </pc:spChg>
        <pc:spChg chg="mod">
          <ac:chgData name="Bunce, Caroline" userId="927ee524-7484-4574-84dc-db5d8ef6b066" providerId="ADAL" clId="{5E0DB2BE-8B1E-451A-85A7-575A56D425CF}" dt="2023-01-11T09:33:25.973" v="653" actId="1076"/>
          <ac:spMkLst>
            <pc:docMk/>
            <pc:sldMk cId="2263101105" sldId="264"/>
            <ac:spMk id="3" creationId="{B2BA27F2-FAAD-4273-B74E-13E7B4C0E6E3}"/>
          </ac:spMkLst>
        </pc:spChg>
        <pc:spChg chg="mod">
          <ac:chgData name="Bunce, Caroline" userId="927ee524-7484-4574-84dc-db5d8ef6b066" providerId="ADAL" clId="{5E0DB2BE-8B1E-451A-85A7-575A56D425CF}" dt="2023-01-11T09:41:24.377" v="950" actId="20577"/>
          <ac:spMkLst>
            <pc:docMk/>
            <pc:sldMk cId="2263101105" sldId="264"/>
            <ac:spMk id="4" creationId="{7AF7CD5A-8FD9-4135-BC32-D28BBC3E422E}"/>
          </ac:spMkLst>
        </pc:spChg>
        <pc:picChg chg="del">
          <ac:chgData name="Bunce, Caroline" userId="927ee524-7484-4574-84dc-db5d8ef6b066" providerId="ADAL" clId="{5E0DB2BE-8B1E-451A-85A7-575A56D425CF}" dt="2023-06-13T16:12:13.394" v="1016" actId="478"/>
          <ac:picMkLst>
            <pc:docMk/>
            <pc:sldMk cId="2263101105" sldId="264"/>
            <ac:picMk id="5" creationId="{4BAC9F88-7346-4C32-BA0C-069CB770CD1D}"/>
          </ac:picMkLst>
        </pc:picChg>
        <pc:picChg chg="add mod">
          <ac:chgData name="Bunce, Caroline" userId="927ee524-7484-4574-84dc-db5d8ef6b066" providerId="ADAL" clId="{5E0DB2BE-8B1E-451A-85A7-575A56D425CF}" dt="2023-06-13T16:12:13.711" v="1017"/>
          <ac:picMkLst>
            <pc:docMk/>
            <pc:sldMk cId="2263101105" sldId="264"/>
            <ac:picMk id="6" creationId="{6DA57EF0-970D-3E7D-1C1A-36BBF64E5ECC}"/>
          </ac:picMkLst>
        </pc:picChg>
      </pc:sldChg>
      <pc:sldChg chg="addSp modSp mod">
        <pc:chgData name="Bunce, Caroline" userId="927ee524-7484-4574-84dc-db5d8ef6b066" providerId="ADAL" clId="{5E0DB2BE-8B1E-451A-85A7-575A56D425CF}" dt="2023-06-13T16:12:28.057" v="1028" actId="1038"/>
        <pc:sldMkLst>
          <pc:docMk/>
          <pc:sldMk cId="3647047133" sldId="265"/>
        </pc:sldMkLst>
        <pc:spChg chg="mod">
          <ac:chgData name="Bunce, Caroline" userId="927ee524-7484-4574-84dc-db5d8ef6b066" providerId="ADAL" clId="{5E0DB2BE-8B1E-451A-85A7-575A56D425CF}" dt="2023-01-11T09:34:31.637" v="720" actId="20577"/>
          <ac:spMkLst>
            <pc:docMk/>
            <pc:sldMk cId="3647047133" sldId="265"/>
            <ac:spMk id="3" creationId="{E45CBF99-3E37-4FE2-A4CB-44C8FB229F71}"/>
          </ac:spMkLst>
        </pc:spChg>
        <pc:spChg chg="mod">
          <ac:chgData name="Bunce, Caroline" userId="927ee524-7484-4574-84dc-db5d8ef6b066" providerId="ADAL" clId="{5E0DB2BE-8B1E-451A-85A7-575A56D425CF}" dt="2023-01-11T09:41:42.521" v="959" actId="20577"/>
          <ac:spMkLst>
            <pc:docMk/>
            <pc:sldMk cId="3647047133" sldId="265"/>
            <ac:spMk id="4" creationId="{2B6B170F-AAF1-4D42-B7F5-19EE918684A5}"/>
          </ac:spMkLst>
        </pc:spChg>
        <pc:picChg chg="add mod">
          <ac:chgData name="Bunce, Caroline" userId="927ee524-7484-4574-84dc-db5d8ef6b066" providerId="ADAL" clId="{5E0DB2BE-8B1E-451A-85A7-575A56D425CF}" dt="2023-06-13T16:12:28.057" v="1028" actId="1038"/>
          <ac:picMkLst>
            <pc:docMk/>
            <pc:sldMk cId="3647047133" sldId="265"/>
            <ac:picMk id="2" creationId="{0F53005C-12E9-8AE7-5647-F8613B44E834}"/>
          </ac:picMkLst>
        </pc:picChg>
      </pc:sldChg>
      <pc:sldChg chg="addSp delSp modSp mod">
        <pc:chgData name="Bunce, Caroline" userId="927ee524-7484-4574-84dc-db5d8ef6b066" providerId="ADAL" clId="{5E0DB2BE-8B1E-451A-85A7-575A56D425CF}" dt="2023-06-13T16:13:37.562" v="1052"/>
        <pc:sldMkLst>
          <pc:docMk/>
          <pc:sldMk cId="1488571419" sldId="267"/>
        </pc:sldMkLst>
        <pc:spChg chg="mod">
          <ac:chgData name="Bunce, Caroline" userId="927ee524-7484-4574-84dc-db5d8ef6b066" providerId="ADAL" clId="{5E0DB2BE-8B1E-451A-85A7-575A56D425CF}" dt="2023-01-11T09:37:56.893" v="906" actId="6549"/>
          <ac:spMkLst>
            <pc:docMk/>
            <pc:sldMk cId="1488571419" sldId="267"/>
            <ac:spMk id="2" creationId="{96690736-31C4-40F4-9AB7-F9C7E294AF2E}"/>
          </ac:spMkLst>
        </pc:spChg>
        <pc:picChg chg="add mod">
          <ac:chgData name="Bunce, Caroline" userId="927ee524-7484-4574-84dc-db5d8ef6b066" providerId="ADAL" clId="{5E0DB2BE-8B1E-451A-85A7-575A56D425CF}" dt="2023-06-13T16:13:37.562" v="1052"/>
          <ac:picMkLst>
            <pc:docMk/>
            <pc:sldMk cId="1488571419" sldId="267"/>
            <ac:picMk id="4" creationId="{456E25AF-E366-010F-BBC6-023D8E81D72C}"/>
          </ac:picMkLst>
        </pc:picChg>
        <pc:picChg chg="del">
          <ac:chgData name="Bunce, Caroline" userId="927ee524-7484-4574-84dc-db5d8ef6b066" providerId="ADAL" clId="{5E0DB2BE-8B1E-451A-85A7-575A56D425CF}" dt="2023-06-13T16:13:26.835" v="1051" actId="478"/>
          <ac:picMkLst>
            <pc:docMk/>
            <pc:sldMk cId="1488571419" sldId="267"/>
            <ac:picMk id="5" creationId="{3A94B0D3-50C4-48DA-8C2F-9665E322ED7A}"/>
          </ac:picMkLst>
        </pc:picChg>
      </pc:sldChg>
      <pc:sldChg chg="delSp modSp del mod">
        <pc:chgData name="Bunce, Caroline" userId="927ee524-7484-4574-84dc-db5d8ef6b066" providerId="ADAL" clId="{5E0DB2BE-8B1E-451A-85A7-575A56D425CF}" dt="2023-01-11T09:33:45.478" v="668" actId="2696"/>
        <pc:sldMkLst>
          <pc:docMk/>
          <pc:sldMk cId="3151939627" sldId="268"/>
        </pc:sldMkLst>
        <pc:spChg chg="del mod">
          <ac:chgData name="Bunce, Caroline" userId="927ee524-7484-4574-84dc-db5d8ef6b066" providerId="ADAL" clId="{5E0DB2BE-8B1E-451A-85A7-575A56D425CF}" dt="2023-01-11T09:33:14.476" v="650" actId="478"/>
          <ac:spMkLst>
            <pc:docMk/>
            <pc:sldMk cId="3151939627" sldId="268"/>
            <ac:spMk id="3" creationId="{A0870229-1414-4AF9-A7AF-A1DCAC85E18C}"/>
          </ac:spMkLst>
        </pc:spChg>
        <pc:spChg chg="del">
          <ac:chgData name="Bunce, Caroline" userId="927ee524-7484-4574-84dc-db5d8ef6b066" providerId="ADAL" clId="{5E0DB2BE-8B1E-451A-85A7-575A56D425CF}" dt="2023-01-11T09:33:11.366" v="648" actId="478"/>
          <ac:spMkLst>
            <pc:docMk/>
            <pc:sldMk cId="3151939627" sldId="268"/>
            <ac:spMk id="113" creationId="{3A6608FF-814D-4D93-99B9-9A8A2DDFAFB3}"/>
          </ac:spMkLst>
        </pc:spChg>
        <pc:spChg chg="del">
          <ac:chgData name="Bunce, Caroline" userId="927ee524-7484-4574-84dc-db5d8ef6b066" providerId="ADAL" clId="{5E0DB2BE-8B1E-451A-85A7-575A56D425CF}" dt="2023-01-11T09:33:11.366" v="648" actId="478"/>
          <ac:spMkLst>
            <pc:docMk/>
            <pc:sldMk cId="3151939627" sldId="268"/>
            <ac:spMk id="115" creationId="{DE31BF43-0028-4DFC-A911-6BA6E22A571A}"/>
          </ac:spMkLst>
        </pc:spChg>
        <pc:spChg chg="del">
          <ac:chgData name="Bunce, Caroline" userId="927ee524-7484-4574-84dc-db5d8ef6b066" providerId="ADAL" clId="{5E0DB2BE-8B1E-451A-85A7-575A56D425CF}" dt="2023-01-11T09:33:11.366" v="648" actId="478"/>
          <ac:spMkLst>
            <pc:docMk/>
            <pc:sldMk cId="3151939627" sldId="268"/>
            <ac:spMk id="117" creationId="{61187DDC-9227-41A7-98E5-6437F0BF479A}"/>
          </ac:spMkLst>
        </pc:spChg>
        <pc:spChg chg="del">
          <ac:chgData name="Bunce, Caroline" userId="927ee524-7484-4574-84dc-db5d8ef6b066" providerId="ADAL" clId="{5E0DB2BE-8B1E-451A-85A7-575A56D425CF}" dt="2023-01-11T09:33:11.366" v="648" actId="478"/>
          <ac:spMkLst>
            <pc:docMk/>
            <pc:sldMk cId="3151939627" sldId="268"/>
            <ac:spMk id="119" creationId="{BF2EA8E3-E61C-4C97-B472-90AFDBB3ECD1}"/>
          </ac:spMkLst>
        </pc:spChg>
        <pc:spChg chg="del">
          <ac:chgData name="Bunce, Caroline" userId="927ee524-7484-4574-84dc-db5d8ef6b066" providerId="ADAL" clId="{5E0DB2BE-8B1E-451A-85A7-575A56D425CF}" dt="2023-01-11T09:33:11.366" v="648" actId="478"/>
          <ac:spMkLst>
            <pc:docMk/>
            <pc:sldMk cId="3151939627" sldId="268"/>
            <ac:spMk id="121" creationId="{DDFC5269-98AD-4931-AEE8-F81C9473BDD5}"/>
          </ac:spMkLst>
        </pc:spChg>
        <pc:spChg chg="del">
          <ac:chgData name="Bunce, Caroline" userId="927ee524-7484-4574-84dc-db5d8ef6b066" providerId="ADAL" clId="{5E0DB2BE-8B1E-451A-85A7-575A56D425CF}" dt="2023-01-11T09:33:11.366" v="648" actId="478"/>
          <ac:spMkLst>
            <pc:docMk/>
            <pc:sldMk cId="3151939627" sldId="268"/>
            <ac:spMk id="138" creationId="{EE428529-92B1-4E0A-8A48-F0E3C5EB0BFD}"/>
          </ac:spMkLst>
        </pc:spChg>
        <pc:spChg chg="del">
          <ac:chgData name="Bunce, Caroline" userId="927ee524-7484-4574-84dc-db5d8ef6b066" providerId="ADAL" clId="{5E0DB2BE-8B1E-451A-85A7-575A56D425CF}" dt="2023-01-11T09:33:11.366" v="648" actId="478"/>
          <ac:spMkLst>
            <pc:docMk/>
            <pc:sldMk cId="3151939627" sldId="268"/>
            <ac:spMk id="145" creationId="{C8D23ADD-6FDD-46BD-8316-089FF989F914}"/>
          </ac:spMkLst>
        </pc:spChg>
        <pc:spChg chg="mod">
          <ac:chgData name="Bunce, Caroline" userId="927ee524-7484-4574-84dc-db5d8ef6b066" providerId="ADAL" clId="{5E0DB2BE-8B1E-451A-85A7-575A56D425CF}" dt="2023-01-11T09:33:19.228" v="651" actId="1076"/>
          <ac:spMkLst>
            <pc:docMk/>
            <pc:sldMk cId="3151939627" sldId="268"/>
            <ac:spMk id="146" creationId="{73A69AFD-7F8B-4596-9780-94CD6075FC52}"/>
          </ac:spMkLst>
        </pc:spChg>
        <pc:grpChg chg="del">
          <ac:chgData name="Bunce, Caroline" userId="927ee524-7484-4574-84dc-db5d8ef6b066" providerId="ADAL" clId="{5E0DB2BE-8B1E-451A-85A7-575A56D425CF}" dt="2023-01-11T09:33:11.366" v="648" actId="478"/>
          <ac:grpSpMkLst>
            <pc:docMk/>
            <pc:sldMk cId="3151939627" sldId="268"/>
            <ac:grpSpMk id="94" creationId="{E628036C-37A2-4733-A866-8AD5AD1A9C6D}"/>
          </ac:grpSpMkLst>
        </pc:grpChg>
        <pc:grpChg chg="del">
          <ac:chgData name="Bunce, Caroline" userId="927ee524-7484-4574-84dc-db5d8ef6b066" providerId="ADAL" clId="{5E0DB2BE-8B1E-451A-85A7-575A56D425CF}" dt="2023-01-11T09:33:11.366" v="648" actId="478"/>
          <ac:grpSpMkLst>
            <pc:docMk/>
            <pc:sldMk cId="3151939627" sldId="268"/>
            <ac:grpSpMk id="95" creationId="{0B3D8B14-2854-457A-B926-68B7A4FAFCC3}"/>
          </ac:grpSpMkLst>
        </pc:grpChg>
        <pc:grpChg chg="del">
          <ac:chgData name="Bunce, Caroline" userId="927ee524-7484-4574-84dc-db5d8ef6b066" providerId="ADAL" clId="{5E0DB2BE-8B1E-451A-85A7-575A56D425CF}" dt="2023-01-11T09:33:11.366" v="648" actId="478"/>
          <ac:grpSpMkLst>
            <pc:docMk/>
            <pc:sldMk cId="3151939627" sldId="268"/>
            <ac:grpSpMk id="101" creationId="{4865F90C-0C25-4B56-B23B-9B2F5351A92A}"/>
          </ac:grpSpMkLst>
        </pc:grpChg>
        <pc:grpChg chg="del">
          <ac:chgData name="Bunce, Caroline" userId="927ee524-7484-4574-84dc-db5d8ef6b066" providerId="ADAL" clId="{5E0DB2BE-8B1E-451A-85A7-575A56D425CF}" dt="2023-01-11T09:33:11.366" v="648" actId="478"/>
          <ac:grpSpMkLst>
            <pc:docMk/>
            <pc:sldMk cId="3151939627" sldId="268"/>
            <ac:grpSpMk id="107" creationId="{A19CD88E-1DEC-4D78-8258-FA05859F8188}"/>
          </ac:grpSpMkLst>
        </pc:grpChg>
        <pc:grpChg chg="del">
          <ac:chgData name="Bunce, Caroline" userId="927ee524-7484-4574-84dc-db5d8ef6b066" providerId="ADAL" clId="{5E0DB2BE-8B1E-451A-85A7-575A56D425CF}" dt="2023-01-11T09:33:11.366" v="648" actId="478"/>
          <ac:grpSpMkLst>
            <pc:docMk/>
            <pc:sldMk cId="3151939627" sldId="268"/>
            <ac:grpSpMk id="125" creationId="{AD76AD68-4217-4905-8A56-382589A135AC}"/>
          </ac:grpSpMkLst>
        </pc:grpChg>
        <pc:grpChg chg="del">
          <ac:chgData name="Bunce, Caroline" userId="927ee524-7484-4574-84dc-db5d8ef6b066" providerId="ADAL" clId="{5E0DB2BE-8B1E-451A-85A7-575A56D425CF}" dt="2023-01-11T09:33:11.366" v="648" actId="478"/>
          <ac:grpSpMkLst>
            <pc:docMk/>
            <pc:sldMk cId="3151939627" sldId="268"/>
            <ac:grpSpMk id="126" creationId="{321C68F9-0E65-413A-B555-575EA7CC82B9}"/>
          </ac:grpSpMkLst>
        </pc:grpChg>
        <pc:grpChg chg="del">
          <ac:chgData name="Bunce, Caroline" userId="927ee524-7484-4574-84dc-db5d8ef6b066" providerId="ADAL" clId="{5E0DB2BE-8B1E-451A-85A7-575A56D425CF}" dt="2023-01-11T09:33:11.366" v="648" actId="478"/>
          <ac:grpSpMkLst>
            <pc:docMk/>
            <pc:sldMk cId="3151939627" sldId="268"/>
            <ac:grpSpMk id="129" creationId="{004DF322-B647-4471-BE12-5B61BF72A1EF}"/>
          </ac:grpSpMkLst>
        </pc:grpChg>
        <pc:grpChg chg="del">
          <ac:chgData name="Bunce, Caroline" userId="927ee524-7484-4574-84dc-db5d8ef6b066" providerId="ADAL" clId="{5E0DB2BE-8B1E-451A-85A7-575A56D425CF}" dt="2023-01-11T09:33:11.366" v="648" actId="478"/>
          <ac:grpSpMkLst>
            <pc:docMk/>
            <pc:sldMk cId="3151939627" sldId="268"/>
            <ac:grpSpMk id="132" creationId="{82E5D68B-F0B6-4F08-A654-431B8A91E405}"/>
          </ac:grpSpMkLst>
        </pc:grpChg>
        <pc:grpChg chg="del">
          <ac:chgData name="Bunce, Caroline" userId="927ee524-7484-4574-84dc-db5d8ef6b066" providerId="ADAL" clId="{5E0DB2BE-8B1E-451A-85A7-575A56D425CF}" dt="2023-01-11T09:33:11.366" v="648" actId="478"/>
          <ac:grpSpMkLst>
            <pc:docMk/>
            <pc:sldMk cId="3151939627" sldId="268"/>
            <ac:grpSpMk id="135" creationId="{655AF0CA-8ED8-4777-8827-179277E54045}"/>
          </ac:grpSpMkLst>
        </pc:grpChg>
        <pc:cxnChg chg="del">
          <ac:chgData name="Bunce, Caroline" userId="927ee524-7484-4574-84dc-db5d8ef6b066" providerId="ADAL" clId="{5E0DB2BE-8B1E-451A-85A7-575A56D425CF}" dt="2023-01-11T09:33:11.366" v="648" actId="478"/>
          <ac:cxnSpMkLst>
            <pc:docMk/>
            <pc:sldMk cId="3151939627" sldId="268"/>
            <ac:cxnSpMk id="140" creationId="{CD6C375E-B9F5-4561-BDF7-04B870BC7027}"/>
          </ac:cxnSpMkLst>
        </pc:cxnChg>
      </pc:sldChg>
      <pc:sldChg chg="addSp modSp mod">
        <pc:chgData name="Bunce, Caroline" userId="927ee524-7484-4574-84dc-db5d8ef6b066" providerId="ADAL" clId="{5E0DB2BE-8B1E-451A-85A7-575A56D425CF}" dt="2023-06-13T16:12:33.644" v="1030" actId="1076"/>
        <pc:sldMkLst>
          <pc:docMk/>
          <pc:sldMk cId="3225138506" sldId="269"/>
        </pc:sldMkLst>
        <pc:spChg chg="mod">
          <ac:chgData name="Bunce, Caroline" userId="927ee524-7484-4574-84dc-db5d8ef6b066" providerId="ADAL" clId="{5E0DB2BE-8B1E-451A-85A7-575A56D425CF}" dt="2023-01-11T09:34:55.403" v="722" actId="20577"/>
          <ac:spMkLst>
            <pc:docMk/>
            <pc:sldMk cId="3225138506" sldId="269"/>
            <ac:spMk id="3" creationId="{E45CBF99-3E37-4FE2-A4CB-44C8FB229F71}"/>
          </ac:spMkLst>
        </pc:spChg>
        <pc:spChg chg="mod">
          <ac:chgData name="Bunce, Caroline" userId="927ee524-7484-4574-84dc-db5d8ef6b066" providerId="ADAL" clId="{5E0DB2BE-8B1E-451A-85A7-575A56D425CF}" dt="2023-01-11T09:42:10.156" v="969" actId="14100"/>
          <ac:spMkLst>
            <pc:docMk/>
            <pc:sldMk cId="3225138506" sldId="269"/>
            <ac:spMk id="4" creationId="{10B457D6-6A90-46C9-BA16-38DD376B8F4E}"/>
          </ac:spMkLst>
        </pc:spChg>
        <pc:picChg chg="add mod">
          <ac:chgData name="Bunce, Caroline" userId="927ee524-7484-4574-84dc-db5d8ef6b066" providerId="ADAL" clId="{5E0DB2BE-8B1E-451A-85A7-575A56D425CF}" dt="2023-06-13T16:12:33.644" v="1030" actId="1076"/>
          <ac:picMkLst>
            <pc:docMk/>
            <pc:sldMk cId="3225138506" sldId="269"/>
            <ac:picMk id="2" creationId="{E31619D2-5EC4-58F1-B773-258FF13E563A}"/>
          </ac:picMkLst>
        </pc:picChg>
      </pc:sldChg>
      <pc:sldChg chg="addSp delSp modSp mod">
        <pc:chgData name="Bunce, Caroline" userId="927ee524-7484-4574-84dc-db5d8ef6b066" providerId="ADAL" clId="{5E0DB2BE-8B1E-451A-85A7-575A56D425CF}" dt="2023-06-13T16:12:42.858" v="1034"/>
        <pc:sldMkLst>
          <pc:docMk/>
          <pc:sldMk cId="1450615377" sldId="270"/>
        </pc:sldMkLst>
        <pc:spChg chg="mod">
          <ac:chgData name="Bunce, Caroline" userId="927ee524-7484-4574-84dc-db5d8ef6b066" providerId="ADAL" clId="{5E0DB2BE-8B1E-451A-85A7-575A56D425CF}" dt="2023-01-11T09:36:27.394" v="793" actId="20577"/>
          <ac:spMkLst>
            <pc:docMk/>
            <pc:sldMk cId="1450615377" sldId="270"/>
            <ac:spMk id="2" creationId="{96690736-31C4-40F4-9AB7-F9C7E294AF2E}"/>
          </ac:spMkLst>
        </pc:spChg>
        <pc:spChg chg="mod">
          <ac:chgData name="Bunce, Caroline" userId="927ee524-7484-4574-84dc-db5d8ef6b066" providerId="ADAL" clId="{5E0DB2BE-8B1E-451A-85A7-575A56D425CF}" dt="2023-01-11T09:42:46.301" v="983" actId="20577"/>
          <ac:spMkLst>
            <pc:docMk/>
            <pc:sldMk cId="1450615377" sldId="270"/>
            <ac:spMk id="4" creationId="{BE62B618-721E-41C7-924D-00C70B03CD7D}"/>
          </ac:spMkLst>
        </pc:spChg>
        <pc:picChg chg="add mod">
          <ac:chgData name="Bunce, Caroline" userId="927ee524-7484-4574-84dc-db5d8ef6b066" providerId="ADAL" clId="{5E0DB2BE-8B1E-451A-85A7-575A56D425CF}" dt="2023-06-13T16:12:42.858" v="1034"/>
          <ac:picMkLst>
            <pc:docMk/>
            <pc:sldMk cId="1450615377" sldId="270"/>
            <ac:picMk id="3" creationId="{4E93A868-3604-85B7-C178-38668E60B30B}"/>
          </ac:picMkLst>
        </pc:picChg>
        <pc:picChg chg="del">
          <ac:chgData name="Bunce, Caroline" userId="927ee524-7484-4574-84dc-db5d8ef6b066" providerId="ADAL" clId="{5E0DB2BE-8B1E-451A-85A7-575A56D425CF}" dt="2023-06-13T16:12:42.509" v="1033" actId="478"/>
          <ac:picMkLst>
            <pc:docMk/>
            <pc:sldMk cId="1450615377" sldId="270"/>
            <ac:picMk id="5" creationId="{0AA05CB3-4765-45D2-B7D8-D8AD5478E111}"/>
          </ac:picMkLst>
        </pc:picChg>
      </pc:sldChg>
      <pc:sldChg chg="addSp delSp modSp mod">
        <pc:chgData name="Bunce, Caroline" userId="927ee524-7484-4574-84dc-db5d8ef6b066" providerId="ADAL" clId="{5E0DB2BE-8B1E-451A-85A7-575A56D425CF}" dt="2023-06-13T16:11:39.323" v="1007" actId="14100"/>
        <pc:sldMkLst>
          <pc:docMk/>
          <pc:sldMk cId="1198372829" sldId="271"/>
        </pc:sldMkLst>
        <pc:spChg chg="mod">
          <ac:chgData name="Bunce, Caroline" userId="927ee524-7484-4574-84dc-db5d8ef6b066" providerId="ADAL" clId="{5E0DB2BE-8B1E-451A-85A7-575A56D425CF}" dt="2023-01-11T09:27:22.366" v="235" actId="1076"/>
          <ac:spMkLst>
            <pc:docMk/>
            <pc:sldMk cId="1198372829" sldId="271"/>
            <ac:spMk id="4" creationId="{A3D7962D-AA7D-4FA4-B838-0618C48438C7}"/>
          </ac:spMkLst>
        </pc:spChg>
        <pc:graphicFrameChg chg="mod modGraphic">
          <ac:chgData name="Bunce, Caroline" userId="927ee524-7484-4574-84dc-db5d8ef6b066" providerId="ADAL" clId="{5E0DB2BE-8B1E-451A-85A7-575A56D425CF}" dt="2023-01-11T09:40:59.004" v="942" actId="20577"/>
          <ac:graphicFrameMkLst>
            <pc:docMk/>
            <pc:sldMk cId="1198372829" sldId="271"/>
            <ac:graphicFrameMk id="7" creationId="{8BB32241-9B8F-4C2E-89D2-AC4CCAB8AB29}"/>
          </ac:graphicFrameMkLst>
        </pc:graphicFrameChg>
        <pc:picChg chg="add mod">
          <ac:chgData name="Bunce, Caroline" userId="927ee524-7484-4574-84dc-db5d8ef6b066" providerId="ADAL" clId="{5E0DB2BE-8B1E-451A-85A7-575A56D425CF}" dt="2023-06-13T16:11:39.323" v="1007" actId="14100"/>
          <ac:picMkLst>
            <pc:docMk/>
            <pc:sldMk cId="1198372829" sldId="271"/>
            <ac:picMk id="2" creationId="{C3D131FE-62A5-B7E6-9D28-056AD79CFEC5}"/>
          </ac:picMkLst>
        </pc:picChg>
        <pc:picChg chg="del">
          <ac:chgData name="Bunce, Caroline" userId="927ee524-7484-4574-84dc-db5d8ef6b066" providerId="ADAL" clId="{5E0DB2BE-8B1E-451A-85A7-575A56D425CF}" dt="2023-06-13T16:11:31.874" v="1003" actId="478"/>
          <ac:picMkLst>
            <pc:docMk/>
            <pc:sldMk cId="1198372829" sldId="271"/>
            <ac:picMk id="6" creationId="{E7570E0F-7FB6-4111-BF8C-41F138854B2B}"/>
          </ac:picMkLst>
        </pc:picChg>
      </pc:sldChg>
      <pc:sldChg chg="del">
        <pc:chgData name="Bunce, Caroline" userId="927ee524-7484-4574-84dc-db5d8ef6b066" providerId="ADAL" clId="{5E0DB2BE-8B1E-451A-85A7-575A56D425CF}" dt="2023-01-11T09:27:28.474" v="236" actId="2696"/>
        <pc:sldMkLst>
          <pc:docMk/>
          <pc:sldMk cId="1439275263" sldId="272"/>
        </pc:sldMkLst>
      </pc:sldChg>
      <pc:sldChg chg="addSp delSp modSp mod">
        <pc:chgData name="Bunce, Caroline" userId="927ee524-7484-4574-84dc-db5d8ef6b066" providerId="ADAL" clId="{5E0DB2BE-8B1E-451A-85A7-575A56D425CF}" dt="2023-06-13T16:12:47.054" v="1036"/>
        <pc:sldMkLst>
          <pc:docMk/>
          <pc:sldMk cId="3628062036" sldId="273"/>
        </pc:sldMkLst>
        <pc:spChg chg="mod">
          <ac:chgData name="Bunce, Caroline" userId="927ee524-7484-4574-84dc-db5d8ef6b066" providerId="ADAL" clId="{5E0DB2BE-8B1E-451A-85A7-575A56D425CF}" dt="2023-01-11T09:36:58.399" v="829" actId="20577"/>
          <ac:spMkLst>
            <pc:docMk/>
            <pc:sldMk cId="3628062036" sldId="273"/>
            <ac:spMk id="2" creationId="{96690736-31C4-40F4-9AB7-F9C7E294AF2E}"/>
          </ac:spMkLst>
        </pc:spChg>
        <pc:spChg chg="mod">
          <ac:chgData name="Bunce, Caroline" userId="927ee524-7484-4574-84dc-db5d8ef6b066" providerId="ADAL" clId="{5E0DB2BE-8B1E-451A-85A7-575A56D425CF}" dt="2023-01-11T09:42:50.458" v="985" actId="20577"/>
          <ac:spMkLst>
            <pc:docMk/>
            <pc:sldMk cId="3628062036" sldId="273"/>
            <ac:spMk id="4" creationId="{5DC29889-7CC5-46CF-A42D-E6CE6D073BE7}"/>
          </ac:spMkLst>
        </pc:spChg>
        <pc:picChg chg="add mod">
          <ac:chgData name="Bunce, Caroline" userId="927ee524-7484-4574-84dc-db5d8ef6b066" providerId="ADAL" clId="{5E0DB2BE-8B1E-451A-85A7-575A56D425CF}" dt="2023-06-13T16:12:47.054" v="1036"/>
          <ac:picMkLst>
            <pc:docMk/>
            <pc:sldMk cId="3628062036" sldId="273"/>
            <ac:picMk id="3" creationId="{176D8484-830E-3BBB-3A34-7CE2CEA7529B}"/>
          </ac:picMkLst>
        </pc:picChg>
        <pc:picChg chg="del">
          <ac:chgData name="Bunce, Caroline" userId="927ee524-7484-4574-84dc-db5d8ef6b066" providerId="ADAL" clId="{5E0DB2BE-8B1E-451A-85A7-575A56D425CF}" dt="2023-06-13T16:12:46.522" v="1035" actId="478"/>
          <ac:picMkLst>
            <pc:docMk/>
            <pc:sldMk cId="3628062036" sldId="273"/>
            <ac:picMk id="5" creationId="{EBBA4AB6-5E59-4A0D-87C8-190F1BD62784}"/>
          </ac:picMkLst>
        </pc:picChg>
      </pc:sldChg>
      <pc:sldChg chg="addSp delSp modSp mod ord">
        <pc:chgData name="Bunce, Caroline" userId="927ee524-7484-4574-84dc-db5d8ef6b066" providerId="ADAL" clId="{5E0DB2BE-8B1E-451A-85A7-575A56D425CF}" dt="2023-06-13T16:11:28.274" v="1002" actId="1036"/>
        <pc:sldMkLst>
          <pc:docMk/>
          <pc:sldMk cId="4020105007" sldId="274"/>
        </pc:sldMkLst>
        <pc:spChg chg="mod">
          <ac:chgData name="Bunce, Caroline" userId="927ee524-7484-4574-84dc-db5d8ef6b066" providerId="ADAL" clId="{5E0DB2BE-8B1E-451A-85A7-575A56D425CF}" dt="2023-01-11T09:24:03.579" v="96" actId="1076"/>
          <ac:spMkLst>
            <pc:docMk/>
            <pc:sldMk cId="4020105007" sldId="274"/>
            <ac:spMk id="3" creationId="{DF86786A-35E3-485D-9FE1-B48D9FD28DF5}"/>
          </ac:spMkLst>
        </pc:spChg>
        <pc:spChg chg="mod">
          <ac:chgData name="Bunce, Caroline" userId="927ee524-7484-4574-84dc-db5d8ef6b066" providerId="ADAL" clId="{5E0DB2BE-8B1E-451A-85A7-575A56D425CF}" dt="2023-01-11T09:25:09.332" v="157" actId="20577"/>
          <ac:spMkLst>
            <pc:docMk/>
            <pc:sldMk cId="4020105007" sldId="274"/>
            <ac:spMk id="8" creationId="{F11BEB72-EF97-4C21-A2BC-C98AC2B7C83C}"/>
          </ac:spMkLst>
        </pc:spChg>
        <pc:spChg chg="mod">
          <ac:chgData name="Bunce, Caroline" userId="927ee524-7484-4574-84dc-db5d8ef6b066" providerId="ADAL" clId="{5E0DB2BE-8B1E-451A-85A7-575A56D425CF}" dt="2023-01-11T09:25:04.837" v="151" actId="20577"/>
          <ac:spMkLst>
            <pc:docMk/>
            <pc:sldMk cId="4020105007" sldId="274"/>
            <ac:spMk id="9" creationId="{F0DD2F38-21B2-4830-8343-8333472702DC}"/>
          </ac:spMkLst>
        </pc:spChg>
        <pc:picChg chg="add mod">
          <ac:chgData name="Bunce, Caroline" userId="927ee524-7484-4574-84dc-db5d8ef6b066" providerId="ADAL" clId="{5E0DB2BE-8B1E-451A-85A7-575A56D425CF}" dt="2023-06-13T16:11:28.274" v="1002" actId="1036"/>
          <ac:picMkLst>
            <pc:docMk/>
            <pc:sldMk cId="4020105007" sldId="274"/>
            <ac:picMk id="4" creationId="{F3ECD000-2DF6-92E3-31B2-1AF81F026F3E}"/>
          </ac:picMkLst>
        </pc:picChg>
        <pc:picChg chg="del">
          <ac:chgData name="Bunce, Caroline" userId="927ee524-7484-4574-84dc-db5d8ef6b066" providerId="ADAL" clId="{5E0DB2BE-8B1E-451A-85A7-575A56D425CF}" dt="2023-06-13T16:11:16.191" v="986" actId="478"/>
          <ac:picMkLst>
            <pc:docMk/>
            <pc:sldMk cId="4020105007" sldId="274"/>
            <ac:picMk id="16" creationId="{CB1C13E7-4AEB-4F1C-8696-797A268E5E42}"/>
          </ac:picMkLst>
        </pc:picChg>
      </pc:sldChg>
      <pc:sldChg chg="del">
        <pc:chgData name="Bunce, Caroline" userId="927ee524-7484-4574-84dc-db5d8ef6b066" providerId="ADAL" clId="{5E0DB2BE-8B1E-451A-85A7-575A56D425CF}" dt="2023-01-11T09:25:24.962" v="158" actId="2696"/>
        <pc:sldMkLst>
          <pc:docMk/>
          <pc:sldMk cId="717758565" sldId="276"/>
        </pc:sldMkLst>
      </pc:sldChg>
      <pc:sldChg chg="del">
        <pc:chgData name="Bunce, Caroline" userId="927ee524-7484-4574-84dc-db5d8ef6b066" providerId="ADAL" clId="{5E0DB2BE-8B1E-451A-85A7-575A56D425CF}" dt="2023-01-11T09:25:24.962" v="158" actId="2696"/>
        <pc:sldMkLst>
          <pc:docMk/>
          <pc:sldMk cId="2964673701" sldId="277"/>
        </pc:sldMkLst>
      </pc:sldChg>
      <pc:sldChg chg="addSp delSp modSp mod">
        <pc:chgData name="Bunce, Caroline" userId="927ee524-7484-4574-84dc-db5d8ef6b066" providerId="ADAL" clId="{5E0DB2BE-8B1E-451A-85A7-575A56D425CF}" dt="2023-06-13T16:12:51.750" v="1038"/>
        <pc:sldMkLst>
          <pc:docMk/>
          <pc:sldMk cId="2347259289" sldId="278"/>
        </pc:sldMkLst>
        <pc:picChg chg="add mod">
          <ac:chgData name="Bunce, Caroline" userId="927ee524-7484-4574-84dc-db5d8ef6b066" providerId="ADAL" clId="{5E0DB2BE-8B1E-451A-85A7-575A56D425CF}" dt="2023-06-13T16:12:51.750" v="1038"/>
          <ac:picMkLst>
            <pc:docMk/>
            <pc:sldMk cId="2347259289" sldId="278"/>
            <ac:picMk id="2" creationId="{A6D47B03-FFC9-8D5D-A13E-543B75DB0A13}"/>
          </ac:picMkLst>
        </pc:picChg>
        <pc:picChg chg="del">
          <ac:chgData name="Bunce, Caroline" userId="927ee524-7484-4574-84dc-db5d8ef6b066" providerId="ADAL" clId="{5E0DB2BE-8B1E-451A-85A7-575A56D425CF}" dt="2023-06-13T16:12:51.481" v="1037" actId="478"/>
          <ac:picMkLst>
            <pc:docMk/>
            <pc:sldMk cId="2347259289" sldId="278"/>
            <ac:picMk id="5" creationId="{EBBA4AB6-5E59-4A0D-87C8-190F1BD62784}"/>
          </ac:picMkLst>
        </pc:picChg>
      </pc:sldChg>
      <pc:sldChg chg="addSp delSp modSp mod">
        <pc:chgData name="Bunce, Caroline" userId="927ee524-7484-4574-84dc-db5d8ef6b066" providerId="ADAL" clId="{5E0DB2BE-8B1E-451A-85A7-575A56D425CF}" dt="2023-06-13T16:13:05.125" v="1045" actId="1038"/>
        <pc:sldMkLst>
          <pc:docMk/>
          <pc:sldMk cId="4268268132" sldId="279"/>
        </pc:sldMkLst>
        <pc:picChg chg="add mod">
          <ac:chgData name="Bunce, Caroline" userId="927ee524-7484-4574-84dc-db5d8ef6b066" providerId="ADAL" clId="{5E0DB2BE-8B1E-451A-85A7-575A56D425CF}" dt="2023-06-13T16:13:05.125" v="1045" actId="1038"/>
          <ac:picMkLst>
            <pc:docMk/>
            <pc:sldMk cId="4268268132" sldId="279"/>
            <ac:picMk id="2" creationId="{C591A5DD-4F90-3F54-A52E-4F43FF9C2ABC}"/>
          </ac:picMkLst>
        </pc:picChg>
        <pc:picChg chg="del">
          <ac:chgData name="Bunce, Caroline" userId="927ee524-7484-4574-84dc-db5d8ef6b066" providerId="ADAL" clId="{5E0DB2BE-8B1E-451A-85A7-575A56D425CF}" dt="2023-06-13T16:12:56.145" v="1039" actId="478"/>
          <ac:picMkLst>
            <pc:docMk/>
            <pc:sldMk cId="4268268132" sldId="279"/>
            <ac:picMk id="5" creationId="{EBBA4AB6-5E59-4A0D-87C8-190F1BD62784}"/>
          </ac:picMkLst>
        </pc:picChg>
      </pc:sldChg>
      <pc:sldChg chg="addSp delSp modSp mod">
        <pc:chgData name="Bunce, Caroline" userId="927ee524-7484-4574-84dc-db5d8ef6b066" providerId="ADAL" clId="{5E0DB2BE-8B1E-451A-85A7-575A56D425CF}" dt="2023-06-13T16:13:08.804" v="1047"/>
        <pc:sldMkLst>
          <pc:docMk/>
          <pc:sldMk cId="4059793476" sldId="280"/>
        </pc:sldMkLst>
        <pc:picChg chg="add mod">
          <ac:chgData name="Bunce, Caroline" userId="927ee524-7484-4574-84dc-db5d8ef6b066" providerId="ADAL" clId="{5E0DB2BE-8B1E-451A-85A7-575A56D425CF}" dt="2023-06-13T16:13:08.804" v="1047"/>
          <ac:picMkLst>
            <pc:docMk/>
            <pc:sldMk cId="4059793476" sldId="280"/>
            <ac:picMk id="2" creationId="{A66B56AA-A4FE-937E-5025-3465BFC52486}"/>
          </ac:picMkLst>
        </pc:picChg>
        <pc:picChg chg="del">
          <ac:chgData name="Bunce, Caroline" userId="927ee524-7484-4574-84dc-db5d8ef6b066" providerId="ADAL" clId="{5E0DB2BE-8B1E-451A-85A7-575A56D425CF}" dt="2023-06-13T16:13:08.487" v="1046" actId="478"/>
          <ac:picMkLst>
            <pc:docMk/>
            <pc:sldMk cId="4059793476" sldId="280"/>
            <ac:picMk id="5" creationId="{EBBA4AB6-5E59-4A0D-87C8-190F1BD62784}"/>
          </ac:picMkLst>
        </pc:picChg>
      </pc:sldChg>
      <pc:sldChg chg="addSp delSp modSp mod">
        <pc:chgData name="Bunce, Caroline" userId="927ee524-7484-4574-84dc-db5d8ef6b066" providerId="ADAL" clId="{5E0DB2BE-8B1E-451A-85A7-575A56D425CF}" dt="2023-06-13T16:13:19.225" v="1050" actId="1076"/>
        <pc:sldMkLst>
          <pc:docMk/>
          <pc:sldMk cId="1389839973" sldId="283"/>
        </pc:sldMkLst>
        <pc:spChg chg="mod">
          <ac:chgData name="Bunce, Caroline" userId="927ee524-7484-4574-84dc-db5d8ef6b066" providerId="ADAL" clId="{5E0DB2BE-8B1E-451A-85A7-575A56D425CF}" dt="2023-01-11T09:37:37.533" v="886" actId="20577"/>
          <ac:spMkLst>
            <pc:docMk/>
            <pc:sldMk cId="1389839973" sldId="283"/>
            <ac:spMk id="3" creationId="{E45CBF99-3E37-4FE2-A4CB-44C8FB229F71}"/>
          </ac:spMkLst>
        </pc:spChg>
        <pc:picChg chg="add mod">
          <ac:chgData name="Bunce, Caroline" userId="927ee524-7484-4574-84dc-db5d8ef6b066" providerId="ADAL" clId="{5E0DB2BE-8B1E-451A-85A7-575A56D425CF}" dt="2023-06-13T16:13:19.225" v="1050" actId="1076"/>
          <ac:picMkLst>
            <pc:docMk/>
            <pc:sldMk cId="1389839973" sldId="283"/>
            <ac:picMk id="2" creationId="{4F582193-CCB2-8AFD-D7D2-EE38B74A9BA0}"/>
          </ac:picMkLst>
        </pc:picChg>
        <pc:picChg chg="del">
          <ac:chgData name="Bunce, Caroline" userId="927ee524-7484-4574-84dc-db5d8ef6b066" providerId="ADAL" clId="{5E0DB2BE-8B1E-451A-85A7-575A56D425CF}" dt="2023-06-13T16:13:15.775" v="1048" actId="478"/>
          <ac:picMkLst>
            <pc:docMk/>
            <pc:sldMk cId="1389839973" sldId="283"/>
            <ac:picMk id="4" creationId="{F165087B-1257-41CD-9365-6D9FD8A2CB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A13BF-1A81-4373-8D57-ADAC63FB0824}" type="datetimeFigureOut">
              <a:rPr lang="en-GB" smtClean="0"/>
              <a:t>13/06/2023</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D74D8-DEF7-4CDA-AF0C-22AE517797E7}" type="slidenum">
              <a:rPr lang="en-GB" smtClean="0"/>
              <a:t>‹#›</a:t>
            </a:fld>
            <a:endParaRPr lang="en-GB"/>
          </a:p>
        </p:txBody>
      </p:sp>
    </p:spTree>
    <p:extLst>
      <p:ext uri="{BB962C8B-B14F-4D97-AF65-F5344CB8AC3E}">
        <p14:creationId xmlns:p14="http://schemas.microsoft.com/office/powerpoint/2010/main" val="172078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F32E3EB-92AB-44BA-8154-C452B5C7DB68}" type="datetime1">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2ECD5-911A-4A6C-BD67-051545756874}" type="slidenum">
              <a:rPr lang="en-GB" smtClean="0"/>
              <a:t>‹#›</a:t>
            </a:fld>
            <a:endParaRPr lang="en-GB"/>
          </a:p>
        </p:txBody>
      </p:sp>
    </p:spTree>
    <p:extLst>
      <p:ext uri="{BB962C8B-B14F-4D97-AF65-F5344CB8AC3E}">
        <p14:creationId xmlns:p14="http://schemas.microsoft.com/office/powerpoint/2010/main" val="194474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939732-5542-4F69-BA38-BFC3389E3793}" type="datetime1">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2ECD5-911A-4A6C-BD67-051545756874}" type="slidenum">
              <a:rPr lang="en-GB" smtClean="0"/>
              <a:t>‹#›</a:t>
            </a:fld>
            <a:endParaRPr lang="en-GB"/>
          </a:p>
        </p:txBody>
      </p:sp>
    </p:spTree>
    <p:extLst>
      <p:ext uri="{BB962C8B-B14F-4D97-AF65-F5344CB8AC3E}">
        <p14:creationId xmlns:p14="http://schemas.microsoft.com/office/powerpoint/2010/main" val="149645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644B5-2727-49A9-825D-F3703F9D89FA}" type="datetime1">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2ECD5-911A-4A6C-BD67-051545756874}" type="slidenum">
              <a:rPr lang="en-GB" smtClean="0"/>
              <a:t>‹#›</a:t>
            </a:fld>
            <a:endParaRPr lang="en-GB"/>
          </a:p>
        </p:txBody>
      </p:sp>
    </p:spTree>
    <p:extLst>
      <p:ext uri="{BB962C8B-B14F-4D97-AF65-F5344CB8AC3E}">
        <p14:creationId xmlns:p14="http://schemas.microsoft.com/office/powerpoint/2010/main" val="299148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E6309-7A3F-485D-B709-1501C1E2913F}" type="datetime1">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2ECD5-911A-4A6C-BD67-051545756874}" type="slidenum">
              <a:rPr lang="en-GB" smtClean="0"/>
              <a:t>‹#›</a:t>
            </a:fld>
            <a:endParaRPr lang="en-GB"/>
          </a:p>
        </p:txBody>
      </p:sp>
    </p:spTree>
    <p:extLst>
      <p:ext uri="{BB962C8B-B14F-4D97-AF65-F5344CB8AC3E}">
        <p14:creationId xmlns:p14="http://schemas.microsoft.com/office/powerpoint/2010/main" val="254135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A2780-6AFD-4B4C-A593-76CB1C36032F}" type="datetime1">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2ECD5-911A-4A6C-BD67-051545756874}" type="slidenum">
              <a:rPr lang="en-GB" smtClean="0"/>
              <a:t>‹#›</a:t>
            </a:fld>
            <a:endParaRPr lang="en-GB"/>
          </a:p>
        </p:txBody>
      </p:sp>
    </p:spTree>
    <p:extLst>
      <p:ext uri="{BB962C8B-B14F-4D97-AF65-F5344CB8AC3E}">
        <p14:creationId xmlns:p14="http://schemas.microsoft.com/office/powerpoint/2010/main" val="380145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E3BEEA-C268-46E2-9BD1-7B7E45513DD3}" type="datetime1">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2ECD5-911A-4A6C-BD67-051545756874}" type="slidenum">
              <a:rPr lang="en-GB" smtClean="0"/>
              <a:t>‹#›</a:t>
            </a:fld>
            <a:endParaRPr lang="en-GB"/>
          </a:p>
        </p:txBody>
      </p:sp>
    </p:spTree>
    <p:extLst>
      <p:ext uri="{BB962C8B-B14F-4D97-AF65-F5344CB8AC3E}">
        <p14:creationId xmlns:p14="http://schemas.microsoft.com/office/powerpoint/2010/main" val="18397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5D6E4F-AEB5-4757-A49A-86D666251798}" type="datetime1">
              <a:rPr lang="en-GB" smtClean="0"/>
              <a:t>13/06/2023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52ECD5-911A-4A6C-BD67-051545756874}" type="slidenum">
              <a:rPr lang="en-GB" smtClean="0"/>
              <a:t>‹#›</a:t>
            </a:fld>
            <a:endParaRPr lang="en-GB"/>
          </a:p>
        </p:txBody>
      </p:sp>
    </p:spTree>
    <p:extLst>
      <p:ext uri="{BB962C8B-B14F-4D97-AF65-F5344CB8AC3E}">
        <p14:creationId xmlns:p14="http://schemas.microsoft.com/office/powerpoint/2010/main" val="7075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79B862-85F6-4579-8ED5-5D318A451B8F}" type="datetime1">
              <a:rPr lang="en-GB" smtClean="0"/>
              <a:t>13/06/2023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52ECD5-911A-4A6C-BD67-051545756874}" type="slidenum">
              <a:rPr lang="en-GB" smtClean="0"/>
              <a:t>‹#›</a:t>
            </a:fld>
            <a:endParaRPr lang="en-GB"/>
          </a:p>
        </p:txBody>
      </p:sp>
    </p:spTree>
    <p:extLst>
      <p:ext uri="{BB962C8B-B14F-4D97-AF65-F5344CB8AC3E}">
        <p14:creationId xmlns:p14="http://schemas.microsoft.com/office/powerpoint/2010/main" val="21180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12A70-E70E-4468-98A9-67AB1EE06F81}" type="datetime1">
              <a:rPr lang="en-GB" smtClean="0"/>
              <a:t>13/06/2023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52ECD5-911A-4A6C-BD67-051545756874}" type="slidenum">
              <a:rPr lang="en-GB" smtClean="0"/>
              <a:t>‹#›</a:t>
            </a:fld>
            <a:endParaRPr lang="en-GB"/>
          </a:p>
        </p:txBody>
      </p:sp>
    </p:spTree>
    <p:extLst>
      <p:ext uri="{BB962C8B-B14F-4D97-AF65-F5344CB8AC3E}">
        <p14:creationId xmlns:p14="http://schemas.microsoft.com/office/powerpoint/2010/main" val="375969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D95FCD-D0CC-43B0-A941-C1D85E10DCF3}" type="datetime1">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2ECD5-911A-4A6C-BD67-051545756874}" type="slidenum">
              <a:rPr lang="en-GB" smtClean="0"/>
              <a:t>‹#›</a:t>
            </a:fld>
            <a:endParaRPr lang="en-GB"/>
          </a:p>
        </p:txBody>
      </p:sp>
    </p:spTree>
    <p:extLst>
      <p:ext uri="{BB962C8B-B14F-4D97-AF65-F5344CB8AC3E}">
        <p14:creationId xmlns:p14="http://schemas.microsoft.com/office/powerpoint/2010/main" val="9675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F56C21-D83F-426B-A279-A1A9AA91B07F}" type="datetime1">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2ECD5-911A-4A6C-BD67-051545756874}" type="slidenum">
              <a:rPr lang="en-GB" smtClean="0"/>
              <a:t>‹#›</a:t>
            </a:fld>
            <a:endParaRPr lang="en-GB"/>
          </a:p>
        </p:txBody>
      </p:sp>
    </p:spTree>
    <p:extLst>
      <p:ext uri="{BB962C8B-B14F-4D97-AF65-F5344CB8AC3E}">
        <p14:creationId xmlns:p14="http://schemas.microsoft.com/office/powerpoint/2010/main" val="410582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ADF7269-97AC-4555-8F9A-B58C6987F568}" type="datetime1">
              <a:rPr lang="en-GB" smtClean="0"/>
              <a:t>13/06/2023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152ECD5-911A-4A6C-BD67-051545756874}" type="slidenum">
              <a:rPr lang="en-GB" smtClean="0"/>
              <a:t>‹#›</a:t>
            </a:fld>
            <a:endParaRPr lang="en-GB"/>
          </a:p>
        </p:txBody>
      </p:sp>
    </p:spTree>
    <p:extLst>
      <p:ext uri="{BB962C8B-B14F-4D97-AF65-F5344CB8AC3E}">
        <p14:creationId xmlns:p14="http://schemas.microsoft.com/office/powerpoint/2010/main" val="3456018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rchive@mands.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mylearning.org/collections/the-mands-company-archive" TargetMode="External"/><Relationship Id="rId2" Type="http://schemas.openxmlformats.org/officeDocument/2006/relationships/hyperlink" Target="https://archive.marksandspencer.com/learning/home-educators"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hyperlink" Target="mailto:Company.archive@mand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3C90B-4856-BB4A-B623-DCEF6D5361A4}"/>
              </a:ext>
            </a:extLst>
          </p:cNvPr>
          <p:cNvSpPr/>
          <p:nvPr/>
        </p:nvSpPr>
        <p:spPr>
          <a:xfrm>
            <a:off x="0" y="4926280"/>
            <a:ext cx="6858000" cy="646331"/>
          </a:xfrm>
          <a:prstGeom prst="rect">
            <a:avLst/>
          </a:prstGeom>
        </p:spPr>
        <p:txBody>
          <a:bodyPr wrap="square">
            <a:spAutoFit/>
          </a:bodyPr>
          <a:lstStyle/>
          <a:p>
            <a:pPr algn="ctr"/>
            <a:r>
              <a:rPr lang="en-GB" sz="3600" b="1" dirty="0">
                <a:latin typeface="MS London" panose="020B0503020203020204" pitchFamily="34" charset="0"/>
              </a:rPr>
              <a:t>Home Educator’s Pack</a:t>
            </a:r>
          </a:p>
        </p:txBody>
      </p:sp>
      <p:pic>
        <p:nvPicPr>
          <p:cNvPr id="19" name="Picture 18">
            <a:extLst>
              <a:ext uri="{FF2B5EF4-FFF2-40B4-BE49-F238E27FC236}">
                <a16:creationId xmlns:a16="http://schemas.microsoft.com/office/drawing/2014/main" id="{8EBB1034-B683-7D44-BD1A-C165BC0507B4}"/>
              </a:ext>
            </a:extLst>
          </p:cNvPr>
          <p:cNvPicPr>
            <a:picLocks noChangeAspect="1"/>
          </p:cNvPicPr>
          <p:nvPr/>
        </p:nvPicPr>
        <p:blipFill>
          <a:blip r:embed="rId2"/>
          <a:stretch>
            <a:fillRect/>
          </a:stretch>
        </p:blipFill>
        <p:spPr>
          <a:xfrm>
            <a:off x="1496929" y="2708897"/>
            <a:ext cx="3864142" cy="1466236"/>
          </a:xfrm>
          <a:prstGeom prst="rect">
            <a:avLst/>
          </a:prstGeom>
        </p:spPr>
      </p:pic>
      <p:pic>
        <p:nvPicPr>
          <p:cNvPr id="21" name="Picture 20">
            <a:extLst>
              <a:ext uri="{FF2B5EF4-FFF2-40B4-BE49-F238E27FC236}">
                <a16:creationId xmlns:a16="http://schemas.microsoft.com/office/drawing/2014/main" id="{7F18D252-77ED-DB4E-B7F2-8ED69FDAC9EE}"/>
              </a:ext>
            </a:extLst>
          </p:cNvPr>
          <p:cNvPicPr>
            <a:picLocks noChangeAspect="1"/>
          </p:cNvPicPr>
          <p:nvPr/>
        </p:nvPicPr>
        <p:blipFill>
          <a:blip r:embed="rId3"/>
          <a:stretch>
            <a:fillRect/>
          </a:stretch>
        </p:blipFill>
        <p:spPr>
          <a:xfrm rot="1067069">
            <a:off x="5367851" y="3084031"/>
            <a:ext cx="876991" cy="1750134"/>
          </a:xfrm>
          <a:prstGeom prst="rect">
            <a:avLst/>
          </a:prstGeom>
        </p:spPr>
      </p:pic>
      <p:pic>
        <p:nvPicPr>
          <p:cNvPr id="12" name="Picture 11">
            <a:extLst>
              <a:ext uri="{FF2B5EF4-FFF2-40B4-BE49-F238E27FC236}">
                <a16:creationId xmlns:a16="http://schemas.microsoft.com/office/drawing/2014/main" id="{9F08DEB3-A0A9-4183-A80A-D145DCB5CA55}"/>
              </a:ext>
            </a:extLst>
          </p:cNvPr>
          <p:cNvPicPr>
            <a:picLocks noChangeAspect="1"/>
          </p:cNvPicPr>
          <p:nvPr/>
        </p:nvPicPr>
        <p:blipFill>
          <a:blip r:embed="rId4"/>
          <a:stretch>
            <a:fillRect/>
          </a:stretch>
        </p:blipFill>
        <p:spPr>
          <a:xfrm rot="20477833">
            <a:off x="639602" y="2254406"/>
            <a:ext cx="990343" cy="908981"/>
          </a:xfrm>
          <a:prstGeom prst="rect">
            <a:avLst/>
          </a:prstGeom>
        </p:spPr>
      </p:pic>
      <p:cxnSp>
        <p:nvCxnSpPr>
          <p:cNvPr id="14" name="Straight Connector 13">
            <a:extLst>
              <a:ext uri="{FF2B5EF4-FFF2-40B4-BE49-F238E27FC236}">
                <a16:creationId xmlns:a16="http://schemas.microsoft.com/office/drawing/2014/main" id="{B17D662B-9451-4F68-BCDA-A38262B01EB4}"/>
              </a:ext>
            </a:extLst>
          </p:cNvPr>
          <p:cNvCxnSpPr>
            <a:cxnSpLocks/>
          </p:cNvCxnSpPr>
          <p:nvPr/>
        </p:nvCxnSpPr>
        <p:spPr>
          <a:xfrm>
            <a:off x="2560833" y="5830117"/>
            <a:ext cx="17363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1CD1CA44-C643-A7A4-3A63-B95043A907E7}"/>
              </a:ext>
            </a:extLst>
          </p:cNvPr>
          <p:cNvPicPr>
            <a:picLocks noChangeAspect="1"/>
          </p:cNvPicPr>
          <p:nvPr/>
        </p:nvPicPr>
        <p:blipFill>
          <a:blip r:embed="rId5"/>
          <a:stretch>
            <a:fillRect/>
          </a:stretch>
        </p:blipFill>
        <p:spPr>
          <a:xfrm>
            <a:off x="1433926" y="689644"/>
            <a:ext cx="3985893" cy="446957"/>
          </a:xfrm>
          <a:prstGeom prst="rect">
            <a:avLst/>
          </a:prstGeom>
        </p:spPr>
      </p:pic>
      <p:pic>
        <p:nvPicPr>
          <p:cNvPr id="3" name="Picture 3" descr="Logo&#10;&#10;Description automatically generated">
            <a:extLst>
              <a:ext uri="{FF2B5EF4-FFF2-40B4-BE49-F238E27FC236}">
                <a16:creationId xmlns:a16="http://schemas.microsoft.com/office/drawing/2014/main" id="{AA8094D0-9A92-A594-82E1-37C4D2ADCEF8}"/>
              </a:ext>
            </a:extLst>
          </p:cNvPr>
          <p:cNvPicPr>
            <a:picLocks noChangeAspect="1"/>
          </p:cNvPicPr>
          <p:nvPr/>
        </p:nvPicPr>
        <p:blipFill>
          <a:blip r:embed="rId6"/>
          <a:stretch>
            <a:fillRect/>
          </a:stretch>
        </p:blipFill>
        <p:spPr>
          <a:xfrm rot="-1260000">
            <a:off x="853209" y="2455070"/>
            <a:ext cx="473934" cy="361069"/>
          </a:xfrm>
          <a:prstGeom prst="rect">
            <a:avLst/>
          </a:prstGeom>
        </p:spPr>
      </p:pic>
    </p:spTree>
    <p:extLst>
      <p:ext uri="{BB962C8B-B14F-4D97-AF65-F5344CB8AC3E}">
        <p14:creationId xmlns:p14="http://schemas.microsoft.com/office/powerpoint/2010/main" val="16188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5CBF99-3E37-4FE2-A4CB-44C8FB229F71}"/>
              </a:ext>
            </a:extLst>
          </p:cNvPr>
          <p:cNvSpPr txBox="1"/>
          <p:nvPr/>
        </p:nvSpPr>
        <p:spPr>
          <a:xfrm>
            <a:off x="217589" y="320998"/>
            <a:ext cx="6472238" cy="10027104"/>
          </a:xfrm>
          <a:prstGeom prst="rect">
            <a:avLst/>
          </a:prstGeom>
          <a:noFill/>
        </p:spPr>
        <p:txBody>
          <a:bodyPr wrap="square" rtlCol="0">
            <a:spAutoFit/>
          </a:bodyPr>
          <a:lstStyle/>
          <a:p>
            <a:pPr>
              <a:lnSpc>
                <a:spcPct val="115000"/>
              </a:lnSpc>
              <a:spcAft>
                <a:spcPts val="1000"/>
              </a:spcAft>
            </a:pPr>
            <a:r>
              <a:rPr lang="en-GB" sz="2000" b="1" dirty="0">
                <a:latin typeface="MS London" panose="020B0503020203020204" pitchFamily="34" charset="0"/>
                <a:ea typeface="Calibri" panose="020F0502020204030204" pitchFamily="34" charset="0"/>
                <a:cs typeface="Times New Roman" panose="02020603050405020304" pitchFamily="18" charset="0"/>
              </a:rPr>
              <a:t>Investigation 2: Swimsuit</a:t>
            </a:r>
          </a:p>
          <a:p>
            <a:pPr>
              <a:lnSpc>
                <a:spcPct val="115000"/>
              </a:lnSpc>
              <a:spcAft>
                <a:spcPts val="1000"/>
              </a:spcAft>
            </a:pPr>
            <a:r>
              <a:rPr lang="en-GB" sz="1600" b="1" dirty="0">
                <a:latin typeface="MS London" panose="020B0503020203020204" pitchFamily="34" charset="0"/>
                <a:ea typeface="Calibri" panose="020F0502020204030204" pitchFamily="34" charset="0"/>
                <a:cs typeface="Times New Roman" panose="02020603050405020304" pitchFamily="18" charset="0"/>
              </a:rPr>
              <a:t>You will need: </a:t>
            </a:r>
            <a:r>
              <a:rPr lang="en-GB" sz="1600" dirty="0">
                <a:latin typeface="MS London" panose="020B0503020203020204" pitchFamily="34" charset="0"/>
                <a:ea typeface="Calibri" panose="020F0502020204030204" pitchFamily="34" charset="0"/>
                <a:cs typeface="Times New Roman" panose="02020603050405020304" pitchFamily="18" charset="0"/>
              </a:rPr>
              <a:t>1 piece of wool, 1 piece of denim, 1 piece of elastane/Lycra, bowl of water, measuring jug, pencils, stopwatch/timer, Fabric Investigation sheet (included in this pack)</a:t>
            </a:r>
          </a:p>
          <a:p>
            <a:pPr>
              <a:lnSpc>
                <a:spcPct val="115000"/>
              </a:lnSpc>
              <a:spcAft>
                <a:spcPts val="1000"/>
              </a:spcAft>
            </a:pPr>
            <a:endParaRPr lang="en-GB" sz="800" dirty="0">
              <a:effectLst/>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latin typeface="MS London" panose="020B0503020203020204" pitchFamily="34" charset="0"/>
                <a:ea typeface="Calibri" panose="020F0502020204030204" pitchFamily="34" charset="0"/>
                <a:cs typeface="Times New Roman" panose="02020603050405020304" pitchFamily="18" charset="0"/>
              </a:rPr>
              <a:t>You need to make a swimsuit.</a:t>
            </a:r>
          </a:p>
          <a:p>
            <a:pPr>
              <a:lnSpc>
                <a:spcPct val="115000"/>
              </a:lnSpc>
              <a:spcAft>
                <a:spcPts val="1000"/>
              </a:spcAft>
            </a:pPr>
            <a:r>
              <a:rPr lang="en-GB" sz="1600" b="1" dirty="0">
                <a:latin typeface="MS London" panose="020B0503020203020204" pitchFamily="34" charset="0"/>
                <a:ea typeface="Calibri" panose="020F0502020204030204" pitchFamily="34" charset="0"/>
                <a:cs typeface="Times New Roman" panose="02020603050405020304" pitchFamily="18" charset="0"/>
              </a:rPr>
              <a:t>Q: What properties will your swimsuit fabric need to have?</a:t>
            </a:r>
          </a:p>
          <a:p>
            <a:pPr>
              <a:lnSpc>
                <a:spcPct val="115000"/>
              </a:lnSpc>
              <a:spcAft>
                <a:spcPts val="1000"/>
              </a:spcAft>
            </a:pPr>
            <a:r>
              <a:rPr lang="en-GB" sz="1600" b="1" dirty="0">
                <a:latin typeface="MS London" panose="020B0503020203020204" pitchFamily="34" charset="0"/>
                <a:ea typeface="Calibri" panose="020F0502020204030204" pitchFamily="34" charset="0"/>
                <a:cs typeface="Times New Roman" panose="02020603050405020304" pitchFamily="18" charset="0"/>
              </a:rPr>
              <a:t>A: </a:t>
            </a:r>
            <a:r>
              <a:rPr lang="en-GB" sz="1600" dirty="0">
                <a:latin typeface="MS London" panose="020B0503020203020204" pitchFamily="34" charset="0"/>
                <a:ea typeface="Calibri" panose="020F0502020204030204" pitchFamily="34" charset="0"/>
                <a:cs typeface="Times New Roman" panose="02020603050405020304" pitchFamily="18" charset="0"/>
              </a:rPr>
              <a:t>Light, quick-drying, not soggy (non-absorbent), comfortable</a:t>
            </a:r>
          </a:p>
          <a:p>
            <a:pPr marL="285750" indent="-285750">
              <a:lnSpc>
                <a:spcPct val="115000"/>
              </a:lnSpc>
              <a:spcAft>
                <a:spcPts val="1000"/>
              </a:spcAft>
              <a:buFont typeface="Arial" panose="020B0604020202020204" pitchFamily="34" charset="0"/>
              <a:buChar char="•"/>
            </a:pPr>
            <a:r>
              <a:rPr lang="en-GB" sz="1600" b="1" dirty="0">
                <a:latin typeface="MS London" panose="020B0503020203020204" pitchFamily="34" charset="0"/>
                <a:ea typeface="Calibri" panose="020F0502020204030204" pitchFamily="34" charset="0"/>
                <a:cs typeface="Times New Roman" panose="02020603050405020304" pitchFamily="18" charset="0"/>
              </a:rPr>
              <a:t>Look </a:t>
            </a:r>
            <a:r>
              <a:rPr lang="en-GB" sz="1600" dirty="0">
                <a:latin typeface="MS London" panose="020B0503020203020204" pitchFamily="34" charset="0"/>
                <a:ea typeface="Calibri" panose="020F0502020204030204" pitchFamily="34" charset="0"/>
                <a:cs typeface="Times New Roman" panose="02020603050405020304" pitchFamily="18" charset="0"/>
              </a:rPr>
              <a:t>at the fabrics. Make a prediction – which one do you think will be most suitable?</a:t>
            </a:r>
          </a:p>
          <a:p>
            <a:pPr>
              <a:lnSpc>
                <a:spcPct val="115000"/>
              </a:lnSpc>
              <a:spcAft>
                <a:spcPts val="1000"/>
              </a:spcAft>
            </a:pPr>
            <a:r>
              <a:rPr lang="en-GB" sz="1600" b="1" dirty="0">
                <a:latin typeface="MS London" panose="020B0503020203020204" pitchFamily="34" charset="0"/>
                <a:ea typeface="Calibri" panose="020F0502020204030204" pitchFamily="34" charset="0"/>
                <a:cs typeface="Times New Roman" panose="02020603050405020304" pitchFamily="18" charset="0"/>
              </a:rPr>
              <a:t>Q: How can you test the fabrics?</a:t>
            </a:r>
          </a:p>
          <a:p>
            <a:pPr>
              <a:lnSpc>
                <a:spcPct val="115000"/>
              </a:lnSpc>
              <a:spcAft>
                <a:spcPts val="1000"/>
              </a:spcAft>
            </a:pPr>
            <a:r>
              <a:rPr lang="en-GB" sz="1600" b="1" dirty="0">
                <a:latin typeface="MS London" panose="020B0503020203020204" pitchFamily="34" charset="0"/>
                <a:ea typeface="Calibri" panose="020F0502020204030204" pitchFamily="34" charset="0"/>
                <a:cs typeface="Times New Roman" panose="02020603050405020304" pitchFamily="18" charset="0"/>
              </a:rPr>
              <a:t>Q: How can you make sure your tests are fair? </a:t>
            </a:r>
            <a:r>
              <a:rPr lang="en-GB" sz="1600" i="1" dirty="0">
                <a:latin typeface="MS London" panose="020B0503020203020204" pitchFamily="34" charset="0"/>
                <a:ea typeface="Calibri" panose="020F0502020204030204" pitchFamily="34" charset="0"/>
                <a:cs typeface="Times New Roman" panose="02020603050405020304" pitchFamily="18" charset="0"/>
              </a:rPr>
              <a:t>(see text in italics)</a:t>
            </a:r>
            <a:endParaRPr lang="en-GB" sz="1600" dirty="0">
              <a:latin typeface="MS London" panose="020B050302020302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ea typeface="Calibri" panose="020F0502020204030204" pitchFamily="34" charset="0"/>
                <a:cs typeface="Times New Roman" panose="02020603050405020304" pitchFamily="18" charset="0"/>
              </a:rPr>
              <a:t>Feel the fabrics. Which would be most comfortable to swim in?</a:t>
            </a: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ea typeface="Calibri" panose="020F0502020204030204" pitchFamily="34" charset="0"/>
                <a:cs typeface="Times New Roman" panose="02020603050405020304" pitchFamily="18" charset="0"/>
              </a:rPr>
              <a:t>Put one of the fabrics into the bowl of water. </a:t>
            </a:r>
            <a:r>
              <a:rPr lang="en-GB" sz="1600" i="1" dirty="0">
                <a:latin typeface="MS London" panose="020B0503020203020204" pitchFamily="34" charset="0"/>
                <a:ea typeface="Calibri" panose="020F0502020204030204" pitchFamily="34" charset="0"/>
                <a:cs typeface="Times New Roman" panose="02020603050405020304" pitchFamily="18" charset="0"/>
              </a:rPr>
              <a:t>Make sure it is completely under the water. Squeeze it under the water three times.</a:t>
            </a:r>
          </a:p>
          <a:p>
            <a:pPr marL="285750" indent="-285750">
              <a:lnSpc>
                <a:spcPct val="115000"/>
              </a:lnSpc>
              <a:spcAft>
                <a:spcPts val="1000"/>
              </a:spcAft>
              <a:buFont typeface="Arial" panose="020B0604020202020204" pitchFamily="34" charset="0"/>
              <a:buChar char="•"/>
            </a:pPr>
            <a:r>
              <a:rPr lang="en-GB" sz="1600" i="1" dirty="0">
                <a:latin typeface="MS London" panose="020B0503020203020204" pitchFamily="34" charset="0"/>
                <a:ea typeface="Calibri" panose="020F0502020204030204" pitchFamily="34" charset="0"/>
                <a:cs typeface="Times New Roman" panose="02020603050405020304" pitchFamily="18" charset="0"/>
              </a:rPr>
              <a:t>Leave the fabric in the water for 30 seconds</a:t>
            </a:r>
            <a:r>
              <a:rPr lang="en-GB" sz="1600" dirty="0">
                <a:latin typeface="MS London" panose="020B0503020203020204" pitchFamily="34" charset="0"/>
                <a:ea typeface="Calibri" panose="020F0502020204030204" pitchFamily="34" charset="0"/>
                <a:cs typeface="Times New Roman" panose="02020603050405020304" pitchFamily="18" charset="0"/>
              </a:rPr>
              <a:t>.</a:t>
            </a: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ea typeface="Calibri" panose="020F0502020204030204" pitchFamily="34" charset="0"/>
                <a:cs typeface="Times New Roman" panose="02020603050405020304" pitchFamily="18" charset="0"/>
              </a:rPr>
              <a:t>Carefully take the fabric out, </a:t>
            </a:r>
            <a:r>
              <a:rPr lang="en-GB" sz="1600" i="1" dirty="0">
                <a:latin typeface="MS London" panose="020B0503020203020204" pitchFamily="34" charset="0"/>
                <a:ea typeface="Calibri" panose="020F0502020204030204" pitchFamily="34" charset="0"/>
                <a:cs typeface="Times New Roman" panose="02020603050405020304" pitchFamily="18" charset="0"/>
              </a:rPr>
              <a:t>without squeezing</a:t>
            </a:r>
            <a:r>
              <a:rPr lang="en-GB" sz="1600" dirty="0">
                <a:latin typeface="MS London" panose="020B0503020203020204" pitchFamily="34" charset="0"/>
                <a:ea typeface="Calibri" panose="020F0502020204030204" pitchFamily="34" charset="0"/>
                <a:cs typeface="Times New Roman" panose="02020603050405020304" pitchFamily="18" charset="0"/>
              </a:rPr>
              <a:t>, and then squeeze it over the measuring jug. </a:t>
            </a: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rPr>
              <a:t>Measure how much water comes out, write it on the</a:t>
            </a:r>
            <a:r>
              <a:rPr lang="en-GB" sz="1600" dirty="0">
                <a:latin typeface="MS London" panose="020B0503020203020204" pitchFamily="34" charset="0"/>
                <a:ea typeface="Calibri" panose="020F0502020204030204" pitchFamily="34" charset="0"/>
                <a:cs typeface="Times New Roman" panose="02020603050405020304" pitchFamily="18" charset="0"/>
              </a:rPr>
              <a:t> Fabric Investigation Record</a:t>
            </a:r>
            <a:r>
              <a:rPr lang="en-GB" sz="1600" dirty="0">
                <a:latin typeface="MS London" panose="020B0503020203020204" pitchFamily="34" charset="0"/>
              </a:rPr>
              <a:t>.</a:t>
            </a: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ea typeface="Calibri" panose="020F0502020204030204" pitchFamily="34" charset="0"/>
                <a:cs typeface="Times New Roman" panose="02020603050405020304" pitchFamily="18" charset="0"/>
              </a:rPr>
              <a:t>Repeat this with the other fabrics.</a:t>
            </a: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ea typeface="Calibri" panose="020F0502020204030204" pitchFamily="34" charset="0"/>
                <a:cs typeface="Times New Roman" panose="02020603050405020304" pitchFamily="18" charset="0"/>
              </a:rPr>
              <a:t>Which fabric is most suitable? Is this what you predicted?</a:t>
            </a:r>
          </a:p>
          <a:p>
            <a:pPr marL="285750" indent="-285750">
              <a:lnSpc>
                <a:spcPct val="115000"/>
              </a:lnSpc>
              <a:spcAft>
                <a:spcPts val="1000"/>
              </a:spcAft>
              <a:buFont typeface="Arial" panose="020B0604020202020204" pitchFamily="34" charset="0"/>
              <a:buChar char="•"/>
            </a:pPr>
            <a:endParaRPr lang="en-GB" sz="1600" dirty="0">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10B457D6-6A90-46C9-BA16-38DD376B8F4E}"/>
              </a:ext>
            </a:extLst>
          </p:cNvPr>
          <p:cNvSpPr/>
          <p:nvPr/>
        </p:nvSpPr>
        <p:spPr>
          <a:xfrm>
            <a:off x="5251622" y="97347"/>
            <a:ext cx="1492798" cy="666928"/>
          </a:xfrm>
          <a:prstGeom prst="roundRect">
            <a:avLst/>
          </a:prstGeom>
          <a:noFill/>
          <a:ln w="38100">
            <a:solidFill>
              <a:schemeClr val="tx1"/>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S London" panose="020B0503020203020204" pitchFamily="34" charset="0"/>
              </a:rPr>
              <a:t>Slides 9-10 </a:t>
            </a:r>
          </a:p>
        </p:txBody>
      </p:sp>
      <p:pic>
        <p:nvPicPr>
          <p:cNvPr id="2" name="Picture 1" descr="A picture containing graphics, font, typography, design&#10;&#10;Description automatically generated">
            <a:extLst>
              <a:ext uri="{FF2B5EF4-FFF2-40B4-BE49-F238E27FC236}">
                <a16:creationId xmlns:a16="http://schemas.microsoft.com/office/drawing/2014/main" id="{E31619D2-5EC4-58F1-B773-258FF13E5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882" y="9150099"/>
            <a:ext cx="810538" cy="658554"/>
          </a:xfrm>
          <a:prstGeom prst="rect">
            <a:avLst/>
          </a:prstGeom>
        </p:spPr>
      </p:pic>
    </p:spTree>
    <p:extLst>
      <p:ext uri="{BB962C8B-B14F-4D97-AF65-F5344CB8AC3E}">
        <p14:creationId xmlns:p14="http://schemas.microsoft.com/office/powerpoint/2010/main" val="322513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690736-31C4-40F4-9AB7-F9C7E294AF2E}"/>
              </a:ext>
            </a:extLst>
          </p:cNvPr>
          <p:cNvSpPr txBox="1"/>
          <p:nvPr/>
        </p:nvSpPr>
        <p:spPr>
          <a:xfrm>
            <a:off x="250636" y="721761"/>
            <a:ext cx="6482669" cy="8476936"/>
          </a:xfrm>
          <a:prstGeom prst="rect">
            <a:avLst/>
          </a:prstGeom>
          <a:noFill/>
        </p:spPr>
        <p:txBody>
          <a:bodyPr wrap="square" rtlCol="0">
            <a:spAutoFit/>
          </a:bodyPr>
          <a:lstStyle/>
          <a:p>
            <a:pPr>
              <a:lnSpc>
                <a:spcPct val="115000"/>
              </a:lnSpc>
              <a:spcAft>
                <a:spcPts val="1000"/>
              </a:spcAft>
            </a:pPr>
            <a:r>
              <a:rPr lang="en-GB" sz="2400" b="1" dirty="0">
                <a:effectLst/>
                <a:latin typeface="MS London" panose="020B0503020203020204" pitchFamily="34" charset="0"/>
                <a:ea typeface="Calibri" panose="020F0502020204030204" pitchFamily="34" charset="0"/>
                <a:cs typeface="Times New Roman" panose="02020603050405020304" pitchFamily="18" charset="0"/>
              </a:rPr>
              <a:t>Future Fashion</a:t>
            </a:r>
          </a:p>
          <a:p>
            <a:pPr>
              <a:lnSpc>
                <a:spcPct val="115000"/>
              </a:lnSpc>
              <a:spcAft>
                <a:spcPts val="1000"/>
              </a:spcAft>
            </a:pPr>
            <a:endParaRPr lang="en-GB" sz="800" b="1" dirty="0">
              <a:effectLst/>
              <a:latin typeface="MS London" panose="020B0503020203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MS London" panose="020B0503020203020204" pitchFamily="34" charset="0"/>
              </a:rPr>
              <a:t>Q: Do you know what the word innovation means?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dirty="0">
              <a:latin typeface="MS London" panose="020B05030202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MS London" panose="020B0503020203020204" pitchFamily="34" charset="0"/>
              </a:rPr>
              <a:t>A: Inventing something new, or a new way of doing something, that makes the process easier, or solves a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MS London" panose="020B0503020203020204" pitchFamily="34" charset="0"/>
            </a:endParaRPr>
          </a:p>
          <a:p>
            <a:pPr defTabSz="914400">
              <a:defRPr/>
            </a:pPr>
            <a:r>
              <a:rPr lang="en-GB" sz="1600" dirty="0">
                <a:latin typeface="MS London" panose="020B0503020203020204" pitchFamily="34" charset="0"/>
                <a:ea typeface="Calibri" panose="020F0502020204030204" pitchFamily="34" charset="0"/>
                <a:cs typeface="Times New Roman" panose="02020603050405020304" pitchFamily="18" charset="0"/>
              </a:rPr>
              <a:t>We’re going to look at some examples of clothing innovations at M&amp;S and then you can create your own fashion for the future.</a:t>
            </a:r>
          </a:p>
          <a:p>
            <a:pPr defTabSz="914400">
              <a:defRPr/>
            </a:pPr>
            <a:endParaRPr lang="en-GB" sz="1600" dirty="0">
              <a:latin typeface="MS London" panose="020B0503020203020204" pitchFamily="34" charset="0"/>
              <a:cs typeface="Times New Roman" panose="02020603050405020304" pitchFamily="18" charset="0"/>
            </a:endParaRPr>
          </a:p>
          <a:p>
            <a:pPr defTabSz="914400">
              <a:defRPr/>
            </a:pPr>
            <a:r>
              <a:rPr lang="en-GB" sz="1600" b="1" dirty="0">
                <a:latin typeface="MS London" panose="020B0503020203020204" pitchFamily="34" charset="0"/>
                <a:cs typeface="Times New Roman" panose="02020603050405020304" pitchFamily="18" charset="0"/>
              </a:rPr>
              <a:t>Watch the Fabric &amp; Fashion Innovation film.</a:t>
            </a:r>
            <a:endParaRPr lang="en-GB" sz="1600" b="1" dirty="0">
              <a:latin typeface="MS London" panose="020B0503020203020204" pitchFamily="34" charset="0"/>
            </a:endParaRPr>
          </a:p>
          <a:p>
            <a:endParaRPr lang="en-GB" sz="1600" dirty="0">
              <a:effectLst/>
              <a:latin typeface="MS London" panose="020B0503020203020204" pitchFamily="34" charset="0"/>
            </a:endParaRPr>
          </a:p>
          <a:p>
            <a:endParaRPr lang="en-GB" sz="1600" dirty="0">
              <a:effectLst/>
              <a:latin typeface="MS London" panose="020B0503020203020204" pitchFamily="34" charset="0"/>
            </a:endParaRPr>
          </a:p>
          <a:p>
            <a:endParaRPr lang="en-GB" sz="1600" dirty="0">
              <a:latin typeface="MS London" panose="020B0503020203020204" pitchFamily="34" charset="0"/>
            </a:endParaRPr>
          </a:p>
          <a:p>
            <a:endParaRPr lang="en-GB" sz="1600" dirty="0">
              <a:effectLst/>
              <a:latin typeface="MS London" panose="020B0503020203020204" pitchFamily="34" charset="0"/>
            </a:endParaRPr>
          </a:p>
          <a:p>
            <a:r>
              <a:rPr lang="en-GB" sz="1600" b="1" dirty="0">
                <a:effectLst/>
                <a:latin typeface="MS London" panose="020B0503020203020204" pitchFamily="34" charset="0"/>
              </a:rPr>
              <a:t>Summary of film content </a:t>
            </a:r>
            <a:r>
              <a:rPr lang="en-GB" sz="1600" dirty="0">
                <a:effectLst/>
                <a:latin typeface="MS London" panose="020B0503020203020204" pitchFamily="34" charset="0"/>
              </a:rPr>
              <a:t>fo</a:t>
            </a:r>
            <a:r>
              <a:rPr lang="en-GB" sz="1600" dirty="0">
                <a:latin typeface="MS London" panose="020B0503020203020204" pitchFamily="34" charset="0"/>
              </a:rPr>
              <a:t>r information:</a:t>
            </a:r>
          </a:p>
          <a:p>
            <a:endParaRPr lang="en-GB" sz="1600" dirty="0">
              <a:effectLst/>
              <a:latin typeface="MS London" panose="020B0503020203020204" pitchFamily="34" charset="0"/>
            </a:endParaRPr>
          </a:p>
          <a:p>
            <a:pPr>
              <a:lnSpc>
                <a:spcPct val="115000"/>
              </a:lnSpc>
              <a:spcAft>
                <a:spcPts val="1000"/>
              </a:spcAft>
            </a:pPr>
            <a:r>
              <a:rPr lang="en-GB" sz="1600" b="1" dirty="0">
                <a:latin typeface="MS London" panose="020B0503020203020204" pitchFamily="34" charset="0"/>
                <a:ea typeface="Calibri" panose="020F0502020204030204" pitchFamily="34" charset="0"/>
                <a:cs typeface="Times New Roman" panose="02020603050405020304" pitchFamily="18" charset="0"/>
              </a:rPr>
              <a:t>Nylon dress:</a:t>
            </a:r>
            <a:r>
              <a:rPr lang="en-GB" sz="1600" dirty="0">
                <a:effectLst/>
                <a:latin typeface="MS London" panose="020B0503020203020204" pitchFamily="34" charset="0"/>
                <a:ea typeface="Calibri" panose="020F0502020204030204" pitchFamily="34" charset="0"/>
                <a:cs typeface="Times New Roman" panose="02020603050405020304" pitchFamily="18" charset="0"/>
              </a:rPr>
              <a:t> </a:t>
            </a:r>
            <a:r>
              <a:rPr lang="en-GB" sz="1600" dirty="0">
                <a:latin typeface="MS London" panose="020B0503020203020204" pitchFamily="34" charset="0"/>
                <a:cs typeface="Times New Roman" panose="02020603050405020304" pitchFamily="18" charset="0"/>
              </a:rPr>
              <a:t>1950s, synthetic fabric. Low cost, strong, fade-resistant and easy to wash and dry. Made laundry much easier.</a:t>
            </a:r>
          </a:p>
          <a:p>
            <a:r>
              <a:rPr lang="en-GB" sz="1600" b="1" dirty="0" err="1">
                <a:effectLst/>
                <a:latin typeface="MS London" panose="020B0503020203020204" pitchFamily="34" charset="0"/>
                <a:ea typeface="Calibri" panose="020F0502020204030204" pitchFamily="34" charset="0"/>
                <a:cs typeface="Times New Roman" panose="02020603050405020304" pitchFamily="18" charset="0"/>
              </a:rPr>
              <a:t>Freshfeet</a:t>
            </a:r>
            <a:r>
              <a:rPr lang="en-GB" sz="1600" b="1" dirty="0">
                <a:effectLst/>
                <a:latin typeface="MS London" panose="020B0503020203020204" pitchFamily="34" charset="0"/>
                <a:ea typeface="Calibri" panose="020F0502020204030204" pitchFamily="34" charset="0"/>
                <a:cs typeface="Times New Roman" panose="02020603050405020304" pitchFamily="18" charset="0"/>
              </a:rPr>
              <a:t>:</a:t>
            </a:r>
            <a:r>
              <a:rPr lang="en-GB" sz="1600" dirty="0">
                <a:effectLst/>
                <a:latin typeface="MS London" panose="020B0503020203020204" pitchFamily="34" charset="0"/>
                <a:ea typeface="Calibri" panose="020F0502020204030204" pitchFamily="34" charset="0"/>
                <a:cs typeface="Times New Roman" panose="02020603050405020304" pitchFamily="18" charset="0"/>
              </a:rPr>
              <a:t> 2000, anti-odour treatment. Antibacterial treatment that stops your feet getting smelly.</a:t>
            </a:r>
            <a:endParaRPr lang="en-GB" sz="1600" b="1" dirty="0">
              <a:effectLst/>
              <a:latin typeface="MS London" panose="020B0503020203020204" pitchFamily="34" charset="0"/>
              <a:ea typeface="Calibri" panose="020F0502020204030204" pitchFamily="34" charset="0"/>
              <a:cs typeface="Times New Roman" panose="02020603050405020304" pitchFamily="18" charset="0"/>
            </a:endParaRPr>
          </a:p>
          <a:p>
            <a:endParaRPr lang="en-GB" sz="1600" b="1" dirty="0">
              <a:latin typeface="MS London" panose="020B0503020203020204" pitchFamily="34" charset="0"/>
              <a:ea typeface="Calibri" panose="020F0502020204030204" pitchFamily="34" charset="0"/>
              <a:cs typeface="Times New Roman" panose="02020603050405020304" pitchFamily="18" charset="0"/>
            </a:endParaRPr>
          </a:p>
          <a:p>
            <a:r>
              <a:rPr lang="en-GB" sz="1600" b="1" dirty="0">
                <a:effectLst/>
                <a:latin typeface="MS London" panose="020B0503020203020204" pitchFamily="34" charset="0"/>
                <a:ea typeface="Calibri" panose="020F0502020204030204" pitchFamily="34" charset="0"/>
                <a:cs typeface="Times New Roman" panose="02020603050405020304" pitchFamily="18" charset="0"/>
              </a:rPr>
              <a:t>Easy Dressing</a:t>
            </a:r>
            <a:r>
              <a:rPr lang="en-GB" sz="1600" b="1" dirty="0">
                <a:latin typeface="MS London" panose="020B0503020203020204" pitchFamily="34" charset="0"/>
                <a:ea typeface="Calibri" panose="020F0502020204030204" pitchFamily="34" charset="0"/>
                <a:cs typeface="Times New Roman" panose="02020603050405020304" pitchFamily="18" charset="0"/>
              </a:rPr>
              <a:t>: </a:t>
            </a:r>
            <a:r>
              <a:rPr lang="en-GB" sz="1600" dirty="0">
                <a:latin typeface="MS London" panose="020B0503020203020204" pitchFamily="34" charset="0"/>
                <a:ea typeface="Calibri" panose="020F0502020204030204" pitchFamily="34" charset="0"/>
                <a:cs typeface="Times New Roman" panose="02020603050405020304" pitchFamily="18" charset="0"/>
              </a:rPr>
              <a:t>2018, clothes for children with additional needs.</a:t>
            </a:r>
          </a:p>
          <a:p>
            <a:r>
              <a:rPr lang="en-GB" sz="1600" dirty="0">
                <a:latin typeface="MS London" panose="020B0503020203020204" pitchFamily="34" charset="0"/>
                <a:ea typeface="Calibri" panose="020F0502020204030204" pitchFamily="34" charset="0"/>
                <a:cs typeface="Times New Roman" panose="02020603050405020304" pitchFamily="18" charset="0"/>
              </a:rPr>
              <a:t>Tops and coats that open at the front and back, bodysuits with openings for tube feeding, trainers with two zips.</a:t>
            </a:r>
            <a:endParaRPr lang="en-GB" sz="1600" dirty="0">
              <a:effectLst/>
              <a:latin typeface="MS London" panose="020B0503020203020204" pitchFamily="34" charset="0"/>
              <a:ea typeface="Calibri" panose="020F0502020204030204" pitchFamily="34" charset="0"/>
              <a:cs typeface="Times New Roman" panose="02020603050405020304" pitchFamily="18" charset="0"/>
            </a:endParaRPr>
          </a:p>
          <a:p>
            <a:endParaRPr lang="en-GB" sz="1600" dirty="0">
              <a:effectLst/>
              <a:latin typeface="MS London" panose="020B0503020203020204" pitchFamily="34" charset="0"/>
              <a:cs typeface="Times New Roman" panose="02020603050405020304" pitchFamily="18" charset="0"/>
            </a:endParaRPr>
          </a:p>
          <a:p>
            <a:pPr>
              <a:lnSpc>
                <a:spcPct val="115000"/>
              </a:lnSpc>
              <a:spcAft>
                <a:spcPts val="1125"/>
              </a:spcAft>
            </a:pPr>
            <a:r>
              <a:rPr lang="en-GB" sz="1600" b="1" dirty="0">
                <a:effectLst/>
                <a:latin typeface="MS London" panose="020B0503020203020204" pitchFamily="34" charset="0"/>
                <a:cs typeface="Times New Roman" panose="02020603050405020304" pitchFamily="18" charset="0"/>
              </a:rPr>
              <a:t>School uniform: </a:t>
            </a:r>
            <a:r>
              <a:rPr lang="en-GB" sz="1600" dirty="0">
                <a:latin typeface="MS London" panose="020B0503020203020204" pitchFamily="34" charset="0"/>
                <a:cs typeface="Times New Roman" panose="02020603050405020304" pitchFamily="18" charset="0"/>
              </a:rPr>
              <a:t>S</a:t>
            </a:r>
            <a:r>
              <a:rPr lang="en-GB" sz="1600" dirty="0">
                <a:effectLst/>
                <a:latin typeface="MS London" panose="020B0503020203020204" pitchFamily="34" charset="0"/>
                <a:ea typeface="Calibri" panose="020F0502020204030204" pitchFamily="34" charset="0"/>
                <a:cs typeface="Times New Roman" panose="02020603050405020304" pitchFamily="18" charset="0"/>
              </a:rPr>
              <a:t>tain and water-resistant technology, non-iron shirts, permanent pleats in trousers and skirts, grow-proof hems. </a:t>
            </a:r>
            <a:r>
              <a:rPr lang="en-GB" sz="1600" dirty="0">
                <a:latin typeface="MS London" panose="020B0503020203020204" pitchFamily="34" charset="0"/>
                <a:ea typeface="Calibri" panose="020F0502020204030204" pitchFamily="34" charset="0"/>
                <a:cs typeface="Times New Roman" panose="02020603050405020304" pitchFamily="18" charset="0"/>
              </a:rPr>
              <a:t>S</a:t>
            </a:r>
            <a:r>
              <a:rPr lang="en-GB" sz="1600" dirty="0">
                <a:effectLst/>
                <a:latin typeface="MS London" panose="020B0503020203020204" pitchFamily="34" charset="0"/>
                <a:ea typeface="Calibri" panose="020F0502020204030204" pitchFamily="34" charset="0"/>
                <a:cs typeface="Times New Roman" panose="02020603050405020304" pitchFamily="18" charset="0"/>
              </a:rPr>
              <a:t>chool wear, fleeces and our kids’ swimwear contains polyester that is made from 100% recycled plastic bottles!</a:t>
            </a:r>
          </a:p>
          <a:p>
            <a:pPr lvl="0">
              <a:lnSpc>
                <a:spcPct val="115000"/>
              </a:lnSpc>
              <a:spcAft>
                <a:spcPts val="1125"/>
              </a:spcAft>
            </a:pPr>
            <a:endParaRPr lang="en-GB" sz="1800" dirty="0">
              <a:effectLst/>
              <a:latin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AA4FD15-4F4D-4FC5-8423-81C47BBEA9E4}"/>
              </a:ext>
            </a:extLst>
          </p:cNvPr>
          <p:cNvSpPr/>
          <p:nvPr/>
        </p:nvSpPr>
        <p:spPr>
          <a:xfrm>
            <a:off x="5301048" y="138081"/>
            <a:ext cx="1388779" cy="583680"/>
          </a:xfrm>
          <a:prstGeom prst="roundRect">
            <a:avLst/>
          </a:prstGeom>
          <a:noFill/>
          <a:ln w="38100">
            <a:solidFill>
              <a:schemeClr val="tx1"/>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S London" panose="020B0503020203020204" pitchFamily="34" charset="0"/>
              </a:rPr>
              <a:t>Slide 11 </a:t>
            </a:r>
          </a:p>
        </p:txBody>
      </p:sp>
      <p:grpSp>
        <p:nvGrpSpPr>
          <p:cNvPr id="6" name="Group 5">
            <a:extLst>
              <a:ext uri="{FF2B5EF4-FFF2-40B4-BE49-F238E27FC236}">
                <a16:creationId xmlns:a16="http://schemas.microsoft.com/office/drawing/2014/main" id="{40DA2581-C18D-4168-BCFE-356FB0584D78}"/>
              </a:ext>
            </a:extLst>
          </p:cNvPr>
          <p:cNvGrpSpPr/>
          <p:nvPr/>
        </p:nvGrpSpPr>
        <p:grpSpPr>
          <a:xfrm rot="20782791">
            <a:off x="5831692" y="8992412"/>
            <a:ext cx="773471" cy="720593"/>
            <a:chOff x="202863" y="444336"/>
            <a:chExt cx="1467156" cy="1425237"/>
          </a:xfrm>
        </p:grpSpPr>
        <p:pic>
          <p:nvPicPr>
            <p:cNvPr id="7" name="Picture 6">
              <a:extLst>
                <a:ext uri="{FF2B5EF4-FFF2-40B4-BE49-F238E27FC236}">
                  <a16:creationId xmlns:a16="http://schemas.microsoft.com/office/drawing/2014/main" id="{6350C056-56C9-4E78-AD01-C6DDF54D40CA}"/>
                </a:ext>
              </a:extLst>
            </p:cNvPr>
            <p:cNvPicPr>
              <a:picLocks noChangeAspect="1"/>
            </p:cNvPicPr>
            <p:nvPr/>
          </p:nvPicPr>
          <p:blipFill>
            <a:blip r:embed="rId2"/>
            <a:stretch>
              <a:fillRect/>
            </a:stretch>
          </p:blipFill>
          <p:spPr>
            <a:xfrm rot="1273783">
              <a:off x="202863" y="444336"/>
              <a:ext cx="1467156" cy="1425237"/>
            </a:xfrm>
            <a:prstGeom prst="rect">
              <a:avLst/>
            </a:prstGeom>
          </p:spPr>
        </p:pic>
        <p:pic>
          <p:nvPicPr>
            <p:cNvPr id="8" name="Picture 7" descr="A close up of a sign&#10;&#10;Description automatically generated">
              <a:extLst>
                <a:ext uri="{FF2B5EF4-FFF2-40B4-BE49-F238E27FC236}">
                  <a16:creationId xmlns:a16="http://schemas.microsoft.com/office/drawing/2014/main" id="{848C98FE-FA68-4F97-9BC8-86EB482DC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91015">
              <a:off x="568843" y="676252"/>
              <a:ext cx="812800" cy="812800"/>
            </a:xfrm>
            <a:prstGeom prst="rect">
              <a:avLst/>
            </a:prstGeom>
          </p:spPr>
        </p:pic>
      </p:grpSp>
      <p:pic>
        <p:nvPicPr>
          <p:cNvPr id="3" name="Picture 2" descr="A picture containing graphics, font, typography, design&#10;&#10;Description automatically generated">
            <a:extLst>
              <a:ext uri="{FF2B5EF4-FFF2-40B4-BE49-F238E27FC236}">
                <a16:creationId xmlns:a16="http://schemas.microsoft.com/office/drawing/2014/main" id="{7B0403DA-7B66-C910-69E9-C53930BEA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38" y="9092484"/>
            <a:ext cx="810538" cy="658554"/>
          </a:xfrm>
          <a:prstGeom prst="rect">
            <a:avLst/>
          </a:prstGeom>
        </p:spPr>
      </p:pic>
    </p:spTree>
    <p:extLst>
      <p:ext uri="{BB962C8B-B14F-4D97-AF65-F5344CB8AC3E}">
        <p14:creationId xmlns:p14="http://schemas.microsoft.com/office/powerpoint/2010/main" val="386824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690736-31C4-40F4-9AB7-F9C7E294AF2E}"/>
              </a:ext>
            </a:extLst>
          </p:cNvPr>
          <p:cNvSpPr txBox="1"/>
          <p:nvPr/>
        </p:nvSpPr>
        <p:spPr>
          <a:xfrm>
            <a:off x="187665" y="792344"/>
            <a:ext cx="6482669" cy="7978594"/>
          </a:xfrm>
          <a:prstGeom prst="rect">
            <a:avLst/>
          </a:prstGeom>
          <a:noFill/>
        </p:spPr>
        <p:txBody>
          <a:bodyPr wrap="square" rtlCol="0">
            <a:spAutoFit/>
          </a:bodyPr>
          <a:lstStyle/>
          <a:p>
            <a:pPr>
              <a:lnSpc>
                <a:spcPct val="115000"/>
              </a:lnSpc>
              <a:spcAft>
                <a:spcPts val="1000"/>
              </a:spcAft>
            </a:pPr>
            <a:r>
              <a:rPr lang="en-GB" sz="2800" b="1" dirty="0">
                <a:effectLst/>
                <a:latin typeface="MS London" panose="020B0503020203020204" pitchFamily="34" charset="0"/>
                <a:ea typeface="Calibri" panose="020F0502020204030204" pitchFamily="34" charset="0"/>
                <a:cs typeface="Times New Roman" panose="02020603050405020304" pitchFamily="18" charset="0"/>
              </a:rPr>
              <a:t>Future Fashion: </a:t>
            </a:r>
          </a:p>
          <a:p>
            <a:pPr>
              <a:lnSpc>
                <a:spcPct val="115000"/>
              </a:lnSpc>
              <a:spcAft>
                <a:spcPts val="1000"/>
              </a:spcAft>
            </a:pPr>
            <a:r>
              <a:rPr lang="en-GB" sz="2400" b="1" dirty="0">
                <a:effectLst/>
                <a:latin typeface="MS London" panose="020B0503020203020204" pitchFamily="34" charset="0"/>
                <a:ea typeface="Calibri" panose="020F0502020204030204" pitchFamily="34" charset="0"/>
                <a:cs typeface="Times New Roman" panose="02020603050405020304" pitchFamily="18" charset="0"/>
              </a:rPr>
              <a:t>Design innovative clothing</a:t>
            </a:r>
            <a:endParaRPr lang="en-GB" sz="2400" dirty="0">
              <a:latin typeface="MS London" panose="020B0503020203020204" pitchFamily="34" charset="0"/>
              <a:ea typeface="Calibri" panose="020F0502020204030204" pitchFamily="34" charset="0"/>
              <a:cs typeface="Times New Roman" panose="02020603050405020304" pitchFamily="18" charset="0"/>
            </a:endParaRPr>
          </a:p>
          <a:p>
            <a:endParaRPr lang="en-GB" dirty="0">
              <a:latin typeface="MS London" panose="020B05030202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MS London" panose="020B0503020203020204" pitchFamily="34" charset="0"/>
              </a:rPr>
              <a:t>You will need: </a:t>
            </a:r>
            <a:r>
              <a:rPr lang="en-GB" sz="1600" dirty="0">
                <a:latin typeface="MS London" panose="020B0503020203020204" pitchFamily="34" charset="0"/>
              </a:rPr>
              <a:t>Future Fashion worksheet, drawing equipment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MS London" panose="020B05030202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MS London" panose="020B0503020203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MS London" panose="020B0503020203020204" pitchFamily="34" charset="0"/>
              </a:rPr>
              <a:t>You are going to invent an innovative piece of clothing.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MS London" panose="020B0503020203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latin typeface="MS London" panose="020B0503020203020204" pitchFamily="34" charset="0"/>
              </a:rPr>
              <a:t>Think about what problem you are going to solve. </a:t>
            </a:r>
            <a:r>
              <a:rPr lang="en-GB" sz="1600" dirty="0">
                <a:latin typeface="MS London" panose="020B0503020203020204" pitchFamily="34" charset="0"/>
              </a:rPr>
              <a:t>This could be something practical like making it easier to get dressed in the morning or a perfect swimming outfit.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MS London" panose="020B0503020203020204" pitchFamily="34" charset="0"/>
            </a:endParaRPr>
          </a:p>
          <a:p>
            <a:pPr marL="742950" lvl="1" indent="-285750" defTabSz="914400">
              <a:buFont typeface="Arial" panose="020B0604020202020204" pitchFamily="34" charset="0"/>
              <a:buChar char="•"/>
              <a:defRPr/>
            </a:pPr>
            <a:r>
              <a:rPr lang="en-GB" sz="1600" dirty="0">
                <a:latin typeface="MS London" panose="020B0503020203020204" pitchFamily="34" charset="0"/>
              </a:rPr>
              <a:t>Alternatively you could think about living on another planet, or in a different environment and what sort of clothing you would need.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MS London" panose="020B0503020203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latin typeface="MS London" panose="020B0503020203020204" pitchFamily="34" charset="0"/>
              </a:rPr>
              <a:t>Think about what properties the clothing would need to have </a:t>
            </a:r>
            <a:r>
              <a:rPr lang="en-GB" sz="1600" dirty="0">
                <a:latin typeface="MS London" panose="020B0503020203020204" pitchFamily="34" charset="0"/>
              </a:rPr>
              <a:t>e.g. waterproof, sun proof, gets you dressed automatically, </a:t>
            </a:r>
            <a:r>
              <a:rPr lang="en-GB" sz="1600" dirty="0" err="1">
                <a:latin typeface="MS London" panose="020B0503020203020204" pitchFamily="34" charset="0"/>
              </a:rPr>
              <a:t>wifi</a:t>
            </a:r>
            <a:r>
              <a:rPr lang="en-GB" sz="1600" dirty="0">
                <a:latin typeface="MS London" panose="020B0503020203020204" pitchFamily="34" charset="0"/>
              </a:rPr>
              <a:t>, light-up etc. </a:t>
            </a:r>
          </a:p>
          <a:p>
            <a:pPr marL="285750" indent="-285750">
              <a:buFont typeface="Arial" panose="020B0604020202020204" pitchFamily="34" charset="0"/>
              <a:buChar char="•"/>
            </a:pPr>
            <a:endParaRPr lang="en-GB" sz="1600" dirty="0">
              <a:latin typeface="MS London" panose="020B0503020203020204" pitchFamily="34" charset="0"/>
            </a:endParaRPr>
          </a:p>
          <a:p>
            <a:pPr marL="285750" indent="-285750">
              <a:buFont typeface="Arial" panose="020B0604020202020204" pitchFamily="34" charset="0"/>
              <a:buChar char="•"/>
            </a:pPr>
            <a:r>
              <a:rPr lang="en-GB" sz="1600" b="1" dirty="0">
                <a:latin typeface="MS London" panose="020B0503020203020204" pitchFamily="34" charset="0"/>
              </a:rPr>
              <a:t>Draw your clothing on the worksheet </a:t>
            </a:r>
            <a:r>
              <a:rPr lang="en-GB" sz="1600" dirty="0">
                <a:latin typeface="MS London" panose="020B0503020203020204" pitchFamily="34" charset="0"/>
              </a:rPr>
              <a:t>and label the different features. There is also space for you to explain the problem you will be solving.</a:t>
            </a:r>
          </a:p>
          <a:p>
            <a:endParaRPr lang="en-GB" sz="1600" dirty="0">
              <a:latin typeface="MS London" panose="020B0503020203020204" pitchFamily="34" charset="0"/>
            </a:endParaRPr>
          </a:p>
          <a:p>
            <a:r>
              <a:rPr lang="en-GB" sz="1600" b="1" dirty="0">
                <a:latin typeface="MS London" panose="020B0503020203020204" pitchFamily="34" charset="0"/>
              </a:rPr>
              <a:t>Extension ideas</a:t>
            </a:r>
          </a:p>
          <a:p>
            <a:endParaRPr lang="en-GB" sz="16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Modify existing clothing to give it a new function.</a:t>
            </a:r>
          </a:p>
          <a:p>
            <a:endParaRPr lang="en-GB" dirty="0"/>
          </a:p>
        </p:txBody>
      </p:sp>
      <p:sp>
        <p:nvSpPr>
          <p:cNvPr id="4" name="Rectangle: Rounded Corners 3">
            <a:extLst>
              <a:ext uri="{FF2B5EF4-FFF2-40B4-BE49-F238E27FC236}">
                <a16:creationId xmlns:a16="http://schemas.microsoft.com/office/drawing/2014/main" id="{BE62B618-721E-41C7-924D-00C70B03CD7D}"/>
              </a:ext>
            </a:extLst>
          </p:cNvPr>
          <p:cNvSpPr/>
          <p:nvPr/>
        </p:nvSpPr>
        <p:spPr>
          <a:xfrm>
            <a:off x="5404514" y="277455"/>
            <a:ext cx="1201362" cy="708852"/>
          </a:xfrm>
          <a:prstGeom prst="roundRect">
            <a:avLst/>
          </a:prstGeom>
          <a:noFill/>
          <a:ln w="38100">
            <a:solidFill>
              <a:schemeClr val="tx1"/>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S London" panose="020B0503020203020204" pitchFamily="34" charset="0"/>
              </a:rPr>
              <a:t>Slide 12 </a:t>
            </a:r>
          </a:p>
        </p:txBody>
      </p:sp>
      <p:pic>
        <p:nvPicPr>
          <p:cNvPr id="6" name="Picture 5">
            <a:extLst>
              <a:ext uri="{FF2B5EF4-FFF2-40B4-BE49-F238E27FC236}">
                <a16:creationId xmlns:a16="http://schemas.microsoft.com/office/drawing/2014/main" id="{BC7E48F5-3E05-4ECC-8690-66DE2B4B67F6}"/>
              </a:ext>
            </a:extLst>
          </p:cNvPr>
          <p:cNvPicPr>
            <a:picLocks noChangeAspect="1"/>
          </p:cNvPicPr>
          <p:nvPr/>
        </p:nvPicPr>
        <p:blipFill>
          <a:blip r:embed="rId2"/>
          <a:stretch>
            <a:fillRect/>
          </a:stretch>
        </p:blipFill>
        <p:spPr>
          <a:xfrm rot="1067069">
            <a:off x="5988594" y="8566214"/>
            <a:ext cx="608957" cy="1215241"/>
          </a:xfrm>
          <a:prstGeom prst="rect">
            <a:avLst/>
          </a:prstGeom>
        </p:spPr>
      </p:pic>
      <p:pic>
        <p:nvPicPr>
          <p:cNvPr id="3" name="Picture 2" descr="A picture containing graphics, font, typography, design&#10;&#10;Description automatically generated">
            <a:extLst>
              <a:ext uri="{FF2B5EF4-FFF2-40B4-BE49-F238E27FC236}">
                <a16:creationId xmlns:a16="http://schemas.microsoft.com/office/drawing/2014/main" id="{4E93A868-3604-85B7-C178-38668E60B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38" y="9092484"/>
            <a:ext cx="810538" cy="658554"/>
          </a:xfrm>
          <a:prstGeom prst="rect">
            <a:avLst/>
          </a:prstGeom>
        </p:spPr>
      </p:pic>
    </p:spTree>
    <p:extLst>
      <p:ext uri="{BB962C8B-B14F-4D97-AF65-F5344CB8AC3E}">
        <p14:creationId xmlns:p14="http://schemas.microsoft.com/office/powerpoint/2010/main" val="145061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690736-31C4-40F4-9AB7-F9C7E294AF2E}"/>
              </a:ext>
            </a:extLst>
          </p:cNvPr>
          <p:cNvSpPr txBox="1"/>
          <p:nvPr/>
        </p:nvSpPr>
        <p:spPr>
          <a:xfrm>
            <a:off x="187665" y="1149930"/>
            <a:ext cx="6482669" cy="5948295"/>
          </a:xfrm>
          <a:prstGeom prst="rect">
            <a:avLst/>
          </a:prstGeom>
          <a:noFill/>
        </p:spPr>
        <p:txBody>
          <a:bodyPr wrap="square" rtlCol="0">
            <a:spAutoFit/>
          </a:bodyPr>
          <a:lstStyle/>
          <a:p>
            <a:pPr>
              <a:lnSpc>
                <a:spcPct val="115000"/>
              </a:lnSpc>
              <a:spcAft>
                <a:spcPts val="1000"/>
              </a:spcAft>
            </a:pPr>
            <a:r>
              <a:rPr lang="en-GB" sz="2800" b="1" dirty="0">
                <a:effectLst/>
                <a:latin typeface="MS London" panose="020B0503020203020204" pitchFamily="34" charset="0"/>
                <a:ea typeface="Calibri" panose="020F0502020204030204" pitchFamily="34" charset="0"/>
                <a:cs typeface="Times New Roman" panose="02020603050405020304" pitchFamily="18" charset="0"/>
              </a:rPr>
              <a:t>Future Fashion</a:t>
            </a:r>
            <a:r>
              <a:rPr lang="en-GB" sz="2800" b="1" dirty="0">
                <a:latin typeface="MS London" panose="020B0503020203020204" pitchFamily="34" charset="0"/>
                <a:ea typeface="Calibri" panose="020F0502020204030204" pitchFamily="34" charset="0"/>
                <a:cs typeface="Times New Roman" panose="02020603050405020304" pitchFamily="18" charset="0"/>
              </a:rPr>
              <a:t> Gallery</a:t>
            </a:r>
            <a:endParaRPr lang="en-GB" sz="1600" dirty="0">
              <a:latin typeface="MS London" panose="020B0503020203020204" pitchFamily="34" charset="0"/>
            </a:endParaRPr>
          </a:p>
          <a:p>
            <a:endParaRPr lang="en-GB" sz="1600" dirty="0">
              <a:latin typeface="MS London" panose="020B05030202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MS London" panose="020B0503020203020204" pitchFamily="34" charset="0"/>
              </a:rPr>
              <a:t>You will need: </a:t>
            </a:r>
            <a:r>
              <a:rPr lang="en-GB" dirty="0">
                <a:latin typeface="MS London" panose="020B0503020203020204" pitchFamily="34" charset="0"/>
              </a:rPr>
              <a:t>Finished Future Fashion worksheets, display space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MS London" panose="020B0503020203020204" pitchFamily="34" charset="0"/>
            </a:endParaRPr>
          </a:p>
          <a:p>
            <a:endParaRPr lang="en-GB" dirty="0">
              <a:latin typeface="MS London" panose="020B0503020203020204" pitchFamily="34" charset="0"/>
            </a:endParaRPr>
          </a:p>
          <a:p>
            <a:r>
              <a:rPr lang="en-GB" dirty="0">
                <a:latin typeface="MS London" panose="020B0503020203020204" pitchFamily="34" charset="0"/>
              </a:rPr>
              <a:t>Create a display of your finished designs. This could be a physical and/or virtual display.</a:t>
            </a:r>
          </a:p>
          <a:p>
            <a:endParaRPr lang="en-GB" dirty="0">
              <a:latin typeface="MS London" panose="020B0503020203020204" pitchFamily="34" charset="0"/>
            </a:endParaRPr>
          </a:p>
          <a:p>
            <a:r>
              <a:rPr lang="en-GB" b="1" dirty="0">
                <a:latin typeface="MS London" panose="020B0503020203020204" pitchFamily="34" charset="0"/>
              </a:rPr>
              <a:t>Display ideas:</a:t>
            </a:r>
          </a:p>
          <a:p>
            <a:endParaRPr lang="en-GB" dirty="0">
              <a:latin typeface="MS London" panose="020B0503020203020204" pitchFamily="34" charset="0"/>
            </a:endParaRPr>
          </a:p>
          <a:p>
            <a:pPr marL="285750" indent="-285750">
              <a:buFont typeface="Arial" panose="020B0604020202020204" pitchFamily="34" charset="0"/>
              <a:buChar char="•"/>
            </a:pPr>
            <a:r>
              <a:rPr lang="en-GB" dirty="0">
                <a:latin typeface="MS London" panose="020B0503020203020204" pitchFamily="34" charset="0"/>
              </a:rPr>
              <a:t>Make life-size drawings of your designs</a:t>
            </a:r>
          </a:p>
          <a:p>
            <a:pPr marL="285750" indent="-285750">
              <a:buFont typeface="Arial" panose="020B0604020202020204" pitchFamily="34" charset="0"/>
              <a:buChar char="•"/>
            </a:pPr>
            <a:r>
              <a:rPr lang="en-GB" dirty="0">
                <a:latin typeface="MS London" panose="020B0503020203020204" pitchFamily="34" charset="0"/>
              </a:rPr>
              <a:t>Use animation software to animate or make gifs of the designs</a:t>
            </a:r>
          </a:p>
          <a:p>
            <a:pPr marL="285750" indent="-285750">
              <a:buFont typeface="Arial" panose="020B0604020202020204" pitchFamily="34" charset="0"/>
              <a:buChar char="•"/>
            </a:pPr>
            <a:r>
              <a:rPr lang="en-GB" dirty="0">
                <a:latin typeface="MS London" panose="020B0503020203020204" pitchFamily="34" charset="0"/>
              </a:rPr>
              <a:t>Evaluate your own work, adding ‘new’ features or creating a ‘new and improved’ version of their design</a:t>
            </a:r>
          </a:p>
          <a:p>
            <a:pPr marL="285750" indent="-285750">
              <a:buFont typeface="Arial" panose="020B0604020202020204" pitchFamily="34" charset="0"/>
              <a:buChar char="•"/>
            </a:pPr>
            <a:r>
              <a:rPr lang="en-GB" dirty="0">
                <a:latin typeface="MS London" panose="020B0503020203020204" pitchFamily="34" charset="0"/>
              </a:rPr>
              <a:t>Create an advert for your, or someone else’s, design</a:t>
            </a:r>
          </a:p>
          <a:p>
            <a:endParaRPr lang="en-GB" dirty="0"/>
          </a:p>
          <a:p>
            <a:endParaRPr lang="en-GB" dirty="0"/>
          </a:p>
          <a:p>
            <a:endParaRPr lang="en-GB" dirty="0"/>
          </a:p>
        </p:txBody>
      </p:sp>
      <p:sp>
        <p:nvSpPr>
          <p:cNvPr id="4" name="Rectangle: Rounded Corners 3">
            <a:extLst>
              <a:ext uri="{FF2B5EF4-FFF2-40B4-BE49-F238E27FC236}">
                <a16:creationId xmlns:a16="http://schemas.microsoft.com/office/drawing/2014/main" id="{5DC29889-7CC5-46CF-A42D-E6CE6D073BE7}"/>
              </a:ext>
            </a:extLst>
          </p:cNvPr>
          <p:cNvSpPr/>
          <p:nvPr/>
        </p:nvSpPr>
        <p:spPr>
          <a:xfrm>
            <a:off x="5306291" y="277456"/>
            <a:ext cx="1364043" cy="708852"/>
          </a:xfrm>
          <a:prstGeom prst="roundRect">
            <a:avLst/>
          </a:prstGeom>
          <a:noFill/>
          <a:ln w="38100">
            <a:solidFill>
              <a:schemeClr val="tx1"/>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MS London" panose="020B0503020203020204" pitchFamily="34" charset="0"/>
              </a:rPr>
              <a:t>Slide 13 </a:t>
            </a:r>
          </a:p>
        </p:txBody>
      </p:sp>
      <p:pic>
        <p:nvPicPr>
          <p:cNvPr id="6" name="Picture 5">
            <a:extLst>
              <a:ext uri="{FF2B5EF4-FFF2-40B4-BE49-F238E27FC236}">
                <a16:creationId xmlns:a16="http://schemas.microsoft.com/office/drawing/2014/main" id="{FFE92C20-C7CA-4AB3-AA89-F7A4E88074D3}"/>
              </a:ext>
            </a:extLst>
          </p:cNvPr>
          <p:cNvPicPr>
            <a:picLocks noChangeAspect="1"/>
          </p:cNvPicPr>
          <p:nvPr/>
        </p:nvPicPr>
        <p:blipFill>
          <a:blip r:embed="rId2"/>
          <a:stretch>
            <a:fillRect/>
          </a:stretch>
        </p:blipFill>
        <p:spPr>
          <a:xfrm rot="1067069">
            <a:off x="6010712" y="8626797"/>
            <a:ext cx="608957" cy="1215241"/>
          </a:xfrm>
          <a:prstGeom prst="rect">
            <a:avLst/>
          </a:prstGeom>
        </p:spPr>
      </p:pic>
      <p:pic>
        <p:nvPicPr>
          <p:cNvPr id="3" name="Picture 2" descr="A picture containing graphics, font, typography, design&#10;&#10;Description automatically generated">
            <a:extLst>
              <a:ext uri="{FF2B5EF4-FFF2-40B4-BE49-F238E27FC236}">
                <a16:creationId xmlns:a16="http://schemas.microsoft.com/office/drawing/2014/main" id="{176D8484-830E-3BBB-3A34-7CE2CEA75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38" y="9092484"/>
            <a:ext cx="810538" cy="658554"/>
          </a:xfrm>
          <a:prstGeom prst="rect">
            <a:avLst/>
          </a:prstGeom>
        </p:spPr>
      </p:pic>
    </p:spTree>
    <p:extLst>
      <p:ext uri="{BB962C8B-B14F-4D97-AF65-F5344CB8AC3E}">
        <p14:creationId xmlns:p14="http://schemas.microsoft.com/office/powerpoint/2010/main" val="362806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E92C20-C7CA-4AB3-AA89-F7A4E88074D3}"/>
              </a:ext>
            </a:extLst>
          </p:cNvPr>
          <p:cNvPicPr>
            <a:picLocks noChangeAspect="1"/>
          </p:cNvPicPr>
          <p:nvPr/>
        </p:nvPicPr>
        <p:blipFill>
          <a:blip r:embed="rId2"/>
          <a:stretch>
            <a:fillRect/>
          </a:stretch>
        </p:blipFill>
        <p:spPr>
          <a:xfrm rot="1067069">
            <a:off x="6010712" y="8626797"/>
            <a:ext cx="608957" cy="1215241"/>
          </a:xfrm>
          <a:prstGeom prst="rect">
            <a:avLst/>
          </a:prstGeom>
        </p:spPr>
      </p:pic>
      <p:graphicFrame>
        <p:nvGraphicFramePr>
          <p:cNvPr id="3" name="Table 2">
            <a:extLst>
              <a:ext uri="{FF2B5EF4-FFF2-40B4-BE49-F238E27FC236}">
                <a16:creationId xmlns:a16="http://schemas.microsoft.com/office/drawing/2014/main" id="{C24697E8-35F4-4A31-9641-E58BB0EFF020}"/>
              </a:ext>
            </a:extLst>
          </p:cNvPr>
          <p:cNvGraphicFramePr>
            <a:graphicFrameLocks noGrp="1"/>
          </p:cNvGraphicFramePr>
          <p:nvPr>
            <p:extLst>
              <p:ext uri="{D42A27DB-BD31-4B8C-83A1-F6EECF244321}">
                <p14:modId xmlns:p14="http://schemas.microsoft.com/office/powerpoint/2010/main" val="1665491905"/>
              </p:ext>
            </p:extLst>
          </p:nvPr>
        </p:nvGraphicFramePr>
        <p:xfrm>
          <a:off x="136563" y="748153"/>
          <a:ext cx="6580909" cy="7398327"/>
        </p:xfrm>
        <a:graphic>
          <a:graphicData uri="http://schemas.openxmlformats.org/drawingml/2006/table">
            <a:tbl>
              <a:tblPr firstRow="1" firstCol="1" bandRow="1">
                <a:tableStyleId>{5940675A-B579-460E-94D1-54222C63F5DA}</a:tableStyleId>
              </a:tblPr>
              <a:tblGrid>
                <a:gridCol w="748146">
                  <a:extLst>
                    <a:ext uri="{9D8B030D-6E8A-4147-A177-3AD203B41FA5}">
                      <a16:colId xmlns:a16="http://schemas.microsoft.com/office/drawing/2014/main" val="1690634115"/>
                    </a:ext>
                  </a:extLst>
                </a:gridCol>
                <a:gridCol w="1343890">
                  <a:extLst>
                    <a:ext uri="{9D8B030D-6E8A-4147-A177-3AD203B41FA5}">
                      <a16:colId xmlns:a16="http://schemas.microsoft.com/office/drawing/2014/main" val="1693087773"/>
                    </a:ext>
                  </a:extLst>
                </a:gridCol>
                <a:gridCol w="1233055">
                  <a:extLst>
                    <a:ext uri="{9D8B030D-6E8A-4147-A177-3AD203B41FA5}">
                      <a16:colId xmlns:a16="http://schemas.microsoft.com/office/drawing/2014/main" val="817816871"/>
                    </a:ext>
                  </a:extLst>
                </a:gridCol>
                <a:gridCol w="1341184">
                  <a:extLst>
                    <a:ext uri="{9D8B030D-6E8A-4147-A177-3AD203B41FA5}">
                      <a16:colId xmlns:a16="http://schemas.microsoft.com/office/drawing/2014/main" val="845377552"/>
                    </a:ext>
                  </a:extLst>
                </a:gridCol>
                <a:gridCol w="1914634">
                  <a:extLst>
                    <a:ext uri="{9D8B030D-6E8A-4147-A177-3AD203B41FA5}">
                      <a16:colId xmlns:a16="http://schemas.microsoft.com/office/drawing/2014/main" val="3482979414"/>
                    </a:ext>
                  </a:extLst>
                </a:gridCol>
              </a:tblGrid>
              <a:tr h="263960">
                <a:tc>
                  <a:txBody>
                    <a:bodyPr/>
                    <a:lstStyle/>
                    <a:p>
                      <a:pPr algn="l">
                        <a:lnSpc>
                          <a:spcPct val="115000"/>
                        </a:lnSpc>
                        <a:spcAft>
                          <a:spcPts val="1000"/>
                        </a:spcAft>
                      </a:pPr>
                      <a:r>
                        <a:rPr lang="en-GB" sz="1400" b="1">
                          <a:effectLst/>
                          <a:latin typeface="MS London" panose="020B0503020203020204" pitchFamily="34" charset="0"/>
                        </a:rPr>
                        <a:t>Fabric</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Origin</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Process</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Properties</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Applications</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extLst>
                  <a:ext uri="{0D108BD9-81ED-4DB2-BD59-A6C34878D82A}">
                    <a16:rowId xmlns:a16="http://schemas.microsoft.com/office/drawing/2014/main" val="1356128268"/>
                  </a:ext>
                </a:extLst>
              </a:tr>
              <a:tr h="4502004">
                <a:tc>
                  <a:txBody>
                    <a:bodyPr/>
                    <a:lstStyle/>
                    <a:p>
                      <a:pPr algn="l">
                        <a:lnSpc>
                          <a:spcPct val="115000"/>
                        </a:lnSpc>
                        <a:spcAft>
                          <a:spcPts val="1000"/>
                        </a:spcAft>
                      </a:pPr>
                      <a:r>
                        <a:rPr lang="en-GB" sz="1100" u="none" kern="1200">
                          <a:solidFill>
                            <a:schemeClr val="tx1"/>
                          </a:solidFill>
                          <a:effectLst/>
                          <a:latin typeface="MS London" panose="020B0503020203020204" pitchFamily="34" charset="0"/>
                          <a:ea typeface="+mn-ea"/>
                          <a:cs typeface="+mn-cs"/>
                        </a:rPr>
                        <a:t>Silk</a:t>
                      </a:r>
                    </a:p>
                    <a:p>
                      <a:pPr algn="l">
                        <a:lnSpc>
                          <a:spcPct val="115000"/>
                        </a:lnSpc>
                        <a:spcAft>
                          <a:spcPts val="1000"/>
                        </a:spcAft>
                      </a:pPr>
                      <a:r>
                        <a:rPr lang="en-GB" sz="1100" u="none" kern="1200">
                          <a:solidFill>
                            <a:schemeClr val="tx1"/>
                          </a:solidFill>
                          <a:effectLst/>
                          <a:latin typeface="MS London" panose="020B0503020203020204" pitchFamily="34" charset="0"/>
                          <a:ea typeface="+mn-ea"/>
                          <a:cs typeface="+mn-cs"/>
                        </a:rPr>
                        <a:t> </a:t>
                      </a:r>
                    </a:p>
                    <a:p>
                      <a:pPr algn="l">
                        <a:lnSpc>
                          <a:spcPct val="115000"/>
                        </a:lnSpc>
                        <a:spcAft>
                          <a:spcPts val="1000"/>
                        </a:spcAft>
                      </a:pPr>
                      <a:r>
                        <a:rPr lang="en-GB" sz="1100" u="none" kern="1200">
                          <a:solidFill>
                            <a:schemeClr val="tx1"/>
                          </a:solidFill>
                          <a:effectLst/>
                          <a:latin typeface="MS London" panose="020B0503020203020204" pitchFamily="34" charset="0"/>
                          <a:ea typeface="+mn-ea"/>
                          <a:cs typeface="+mn-cs"/>
                        </a:rPr>
                        <a:t> </a:t>
                      </a:r>
                    </a:p>
                  </a:txBody>
                  <a:tcPr marL="20388" marR="20388" marT="0" marB="0"/>
                </a:tc>
                <a:tc>
                  <a:txBody>
                    <a:bodyPr/>
                    <a:lstStyle/>
                    <a:p>
                      <a:pPr algn="l">
                        <a:lnSpc>
                          <a:spcPct val="115000"/>
                        </a:lnSpc>
                        <a:spcAft>
                          <a:spcPts val="1000"/>
                        </a:spcAft>
                      </a:pPr>
                      <a:r>
                        <a:rPr lang="en-GB" sz="1100" u="none" kern="1200">
                          <a:solidFill>
                            <a:schemeClr val="tx1"/>
                          </a:solidFill>
                          <a:effectLst/>
                          <a:latin typeface="MS London" panose="020B0503020203020204" pitchFamily="34" charset="0"/>
                          <a:ea typeface="+mn-ea"/>
                          <a:cs typeface="+mn-cs"/>
                        </a:rPr>
                        <a:t>Cocoons of the mulberry silkworm.</a:t>
                      </a:r>
                    </a:p>
                    <a:p>
                      <a:pPr algn="l">
                        <a:lnSpc>
                          <a:spcPct val="115000"/>
                        </a:lnSpc>
                        <a:spcAft>
                          <a:spcPts val="1000"/>
                        </a:spcAft>
                      </a:pPr>
                      <a:r>
                        <a:rPr lang="en-GB" sz="1100" u="none" kern="1200">
                          <a:solidFill>
                            <a:schemeClr val="tx1"/>
                          </a:solidFill>
                          <a:effectLst/>
                          <a:latin typeface="MS London" panose="020B0503020203020204" pitchFamily="34" charset="0"/>
                          <a:ea typeface="+mn-ea"/>
                          <a:cs typeface="+mn-cs"/>
                        </a:rPr>
                        <a:t>To produce 1 kg of silk, 104 kg of mulberry leaves must be eaten by 3000 silkworms.</a:t>
                      </a:r>
                    </a:p>
                    <a:p>
                      <a:pPr algn="l">
                        <a:lnSpc>
                          <a:spcPct val="115000"/>
                        </a:lnSpc>
                        <a:spcAft>
                          <a:spcPts val="1000"/>
                        </a:spcAft>
                      </a:pPr>
                      <a:r>
                        <a:rPr lang="en-GB" sz="1100" u="none" kern="1200">
                          <a:solidFill>
                            <a:schemeClr val="tx1"/>
                          </a:solidFill>
                          <a:effectLst/>
                          <a:latin typeface="MS London" panose="020B0503020203020204" pitchFamily="34" charset="0"/>
                          <a:ea typeface="+mn-ea"/>
                          <a:cs typeface="+mn-cs"/>
                        </a:rPr>
                        <a:t>It takes about 5000 silkworms to make a pure silk kimono.</a:t>
                      </a:r>
                    </a:p>
                  </a:txBody>
                  <a:tcPr marL="20388" marR="20388" marT="0" marB="0"/>
                </a:tc>
                <a:tc>
                  <a:txBody>
                    <a:bodyPr/>
                    <a:lstStyle/>
                    <a:p>
                      <a:pPr algn="l">
                        <a:lnSpc>
                          <a:spcPct val="115000"/>
                        </a:lnSpc>
                        <a:spcAft>
                          <a:spcPts val="1000"/>
                        </a:spcAft>
                      </a:pPr>
                      <a:r>
                        <a:rPr lang="en-GB" sz="1100" u="none">
                          <a:solidFill>
                            <a:schemeClr val="tx1"/>
                          </a:solidFill>
                          <a:effectLst/>
                          <a:latin typeface="MS London" panose="020B0503020203020204" pitchFamily="34" charset="0"/>
                        </a:rPr>
                        <a:t>Silkworms are grown on Mulberry leaves. </a:t>
                      </a:r>
                    </a:p>
                    <a:p>
                      <a:pPr algn="l">
                        <a:lnSpc>
                          <a:spcPct val="115000"/>
                        </a:lnSpc>
                        <a:spcAft>
                          <a:spcPts val="1000"/>
                        </a:spcAft>
                      </a:pPr>
                      <a:r>
                        <a:rPr lang="en-GB" sz="1100" u="none">
                          <a:solidFill>
                            <a:schemeClr val="tx1"/>
                          </a:solidFill>
                          <a:effectLst/>
                          <a:latin typeface="MS London" panose="020B0503020203020204" pitchFamily="34" charset="0"/>
                        </a:rPr>
                        <a:t>The worms start making their cocoons, which are dissolved in boiling water to get the long fibres. </a:t>
                      </a:r>
                      <a:endParaRPr lang="en-GB" sz="1100" u="none">
                        <a:solidFill>
                          <a:schemeClr val="tx1"/>
                        </a:solidFill>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u="none">
                          <a:solidFill>
                            <a:schemeClr val="tx1"/>
                          </a:solidFill>
                          <a:effectLst/>
                          <a:latin typeface="MS London" panose="020B0503020203020204" pitchFamily="34" charset="0"/>
                        </a:rPr>
                        <a:t>Shimmery - Silk fibres are triangular, so they reflect light at different angles giving the appearance of different colours. </a:t>
                      </a:r>
                    </a:p>
                    <a:p>
                      <a:pPr algn="l">
                        <a:lnSpc>
                          <a:spcPct val="115000"/>
                        </a:lnSpc>
                        <a:spcAft>
                          <a:spcPts val="1000"/>
                        </a:spcAft>
                      </a:pPr>
                      <a:r>
                        <a:rPr lang="en-GB" sz="1100" u="none">
                          <a:solidFill>
                            <a:schemeClr val="tx1"/>
                          </a:solidFill>
                          <a:effectLst/>
                          <a:latin typeface="MS London" panose="020B0503020203020204" pitchFamily="34" charset="0"/>
                        </a:rPr>
                        <a:t>Smooth, soft texture that is not slippery or stretchy.</a:t>
                      </a:r>
                    </a:p>
                    <a:p>
                      <a:pPr algn="l">
                        <a:lnSpc>
                          <a:spcPct val="115000"/>
                        </a:lnSpc>
                        <a:spcAft>
                          <a:spcPts val="1000"/>
                        </a:spcAft>
                      </a:pPr>
                      <a:r>
                        <a:rPr lang="en-GB" sz="1100" u="none">
                          <a:solidFill>
                            <a:schemeClr val="tx1"/>
                          </a:solidFill>
                          <a:effectLst/>
                          <a:latin typeface="MS London" panose="020B0503020203020204" pitchFamily="34" charset="0"/>
                        </a:rPr>
                        <a:t>One of the strongest natural fibres. </a:t>
                      </a:r>
                    </a:p>
                    <a:p>
                      <a:pPr algn="l">
                        <a:lnSpc>
                          <a:spcPct val="115000"/>
                        </a:lnSpc>
                        <a:spcAft>
                          <a:spcPts val="1000"/>
                        </a:spcAft>
                      </a:pPr>
                      <a:r>
                        <a:rPr lang="en-GB" sz="1100" u="none">
                          <a:solidFill>
                            <a:schemeClr val="tx1"/>
                          </a:solidFill>
                          <a:effectLst/>
                          <a:latin typeface="MS London" panose="020B0503020203020204" pitchFamily="34" charset="0"/>
                        </a:rPr>
                        <a:t>Silk is cool in hot weather and warm in cold weather as it’s good at trapping warm air. </a:t>
                      </a:r>
                      <a:endParaRPr lang="en-GB" sz="1100" u="none">
                        <a:solidFill>
                          <a:schemeClr val="tx1"/>
                        </a:solidFill>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u="none">
                          <a:solidFill>
                            <a:schemeClr val="tx1"/>
                          </a:solidFill>
                          <a:effectLst/>
                          <a:latin typeface="MS London" panose="020B0503020203020204" pitchFamily="34" charset="0"/>
                        </a:rPr>
                        <a:t>It is often used for clothing such as ties, dresses pyjamas and dressing gowns. </a:t>
                      </a:r>
                    </a:p>
                    <a:p>
                      <a:pPr algn="l">
                        <a:lnSpc>
                          <a:spcPct val="115000"/>
                        </a:lnSpc>
                        <a:spcAft>
                          <a:spcPts val="1000"/>
                        </a:spcAft>
                      </a:pPr>
                      <a:r>
                        <a:rPr lang="en-GB" sz="1100" u="none">
                          <a:solidFill>
                            <a:schemeClr val="tx1"/>
                          </a:solidFill>
                          <a:effectLst/>
                          <a:latin typeface="MS London" panose="020B0503020203020204" pitchFamily="34" charset="0"/>
                        </a:rPr>
                        <a:t>Silk has had lots of other uses, such as for parachutes, duvet filling and gunpowder bags.</a:t>
                      </a:r>
                    </a:p>
                    <a:p>
                      <a:pPr algn="l">
                        <a:lnSpc>
                          <a:spcPct val="115000"/>
                        </a:lnSpc>
                        <a:spcAft>
                          <a:spcPts val="1000"/>
                        </a:spcAft>
                      </a:pPr>
                      <a:r>
                        <a:rPr lang="en-GB" sz="1100" u="none">
                          <a:solidFill>
                            <a:schemeClr val="tx1"/>
                          </a:solidFill>
                          <a:effectLst/>
                          <a:latin typeface="MS London" panose="020B0503020203020204" pitchFamily="34" charset="0"/>
                        </a:rPr>
                        <a:t>M&amp;S sold Artificial Silk in the 1930s to provide an affordable alternative.</a:t>
                      </a:r>
                      <a:endParaRPr lang="en-GB" sz="1100" u="none">
                        <a:solidFill>
                          <a:schemeClr val="tx1"/>
                        </a:solidFill>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extLst>
                  <a:ext uri="{0D108BD9-81ED-4DB2-BD59-A6C34878D82A}">
                    <a16:rowId xmlns:a16="http://schemas.microsoft.com/office/drawing/2014/main" val="3250281923"/>
                  </a:ext>
                </a:extLst>
              </a:tr>
              <a:tr h="2632363">
                <a:tc>
                  <a:txBody>
                    <a:bodyPr/>
                    <a:lstStyle/>
                    <a:p>
                      <a:pPr algn="l">
                        <a:lnSpc>
                          <a:spcPct val="115000"/>
                        </a:lnSpc>
                        <a:spcAft>
                          <a:spcPts val="1000"/>
                        </a:spcAft>
                      </a:pPr>
                      <a:r>
                        <a:rPr lang="en-GB" sz="1100">
                          <a:effectLst/>
                          <a:latin typeface="MS London" panose="020B0503020203020204" pitchFamily="34" charset="0"/>
                        </a:rPr>
                        <a:t>Polyester</a:t>
                      </a:r>
                    </a:p>
                    <a:p>
                      <a:pPr algn="l">
                        <a:lnSpc>
                          <a:spcPct val="115000"/>
                        </a:lnSpc>
                        <a:spcAft>
                          <a:spcPts val="1000"/>
                        </a:spcAft>
                      </a:pPr>
                      <a:r>
                        <a:rPr lang="en-GB" sz="1100">
                          <a:effectLst/>
                          <a:latin typeface="MS London" panose="020B0503020203020204" pitchFamily="34" charset="0"/>
                        </a:rPr>
                        <a:t>See also Nylon</a:t>
                      </a:r>
                    </a:p>
                    <a:p>
                      <a:pPr algn="l">
                        <a:lnSpc>
                          <a:spcPct val="115000"/>
                        </a:lnSpc>
                        <a:spcAft>
                          <a:spcPts val="1000"/>
                        </a:spcAft>
                      </a:pPr>
                      <a:r>
                        <a:rPr lang="en-GB" sz="1100">
                          <a:effectLst/>
                          <a:latin typeface="MS London" panose="020B0503020203020204" pitchFamily="34" charset="0"/>
                        </a:rPr>
                        <a:t> </a:t>
                      </a:r>
                    </a:p>
                    <a:p>
                      <a:pPr algn="l">
                        <a:lnSpc>
                          <a:spcPct val="115000"/>
                        </a:lnSpc>
                        <a:spcAft>
                          <a:spcPts val="1000"/>
                        </a:spcAft>
                      </a:pPr>
                      <a:r>
                        <a:rPr lang="en-GB" sz="1100">
                          <a:effectLst/>
                          <a:latin typeface="MS London" panose="020B0503020203020204" pitchFamily="34" charset="0"/>
                        </a:rPr>
                        <a:t> </a:t>
                      </a:r>
                    </a:p>
                    <a:p>
                      <a:pPr algn="l">
                        <a:lnSpc>
                          <a:spcPct val="115000"/>
                        </a:lnSpc>
                        <a:spcAft>
                          <a:spcPts val="1000"/>
                        </a:spcAft>
                      </a:pPr>
                      <a:r>
                        <a:rPr lang="en-GB" sz="1100">
                          <a:effectLst/>
                          <a:latin typeface="MS London" panose="020B0503020203020204" pitchFamily="34" charset="0"/>
                        </a:rPr>
                        <a:t> </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Produced by large chemical companies. </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Created through a chemical process.</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Improved wrinkle resistance, durability and high colour retention.</a:t>
                      </a:r>
                    </a:p>
                    <a:p>
                      <a:pPr algn="l">
                        <a:lnSpc>
                          <a:spcPct val="115000"/>
                        </a:lnSpc>
                        <a:spcAft>
                          <a:spcPts val="1000"/>
                        </a:spcAft>
                      </a:pPr>
                      <a:r>
                        <a:rPr lang="en-GB" sz="1100">
                          <a:effectLst/>
                          <a:latin typeface="MS London" panose="020B0503020203020204" pitchFamily="34" charset="0"/>
                        </a:rPr>
                        <a:t>Changes shape when heated. </a:t>
                      </a:r>
                    </a:p>
                    <a:p>
                      <a:pPr algn="l">
                        <a:lnSpc>
                          <a:spcPct val="115000"/>
                        </a:lnSpc>
                        <a:spcAft>
                          <a:spcPts val="1000"/>
                        </a:spcAft>
                      </a:pPr>
                      <a:r>
                        <a:rPr lang="en-GB" sz="1100">
                          <a:effectLst/>
                          <a:latin typeface="MS London" panose="020B0503020203020204" pitchFamily="34" charset="0"/>
                        </a:rPr>
                        <a:t>Low water absorption and minimal shrinkage in comparison with other industrial fibres.</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Polyester is used in clothing and furnishings, bed sheets, blankets, pillows, duvets and upholstery padding.</a:t>
                      </a:r>
                    </a:p>
                    <a:p>
                      <a:pPr algn="l">
                        <a:lnSpc>
                          <a:spcPct val="115000"/>
                        </a:lnSpc>
                        <a:spcAft>
                          <a:spcPts val="1000"/>
                        </a:spcAft>
                      </a:pPr>
                      <a:r>
                        <a:rPr lang="en-GB" sz="1100">
                          <a:effectLst/>
                          <a:latin typeface="MS London" panose="020B0503020203020204" pitchFamily="34" charset="0"/>
                        </a:rPr>
                        <a:t>Industrial polyester is used in cars, conveyor belts, safety belts. </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extLst>
                  <a:ext uri="{0D108BD9-81ED-4DB2-BD59-A6C34878D82A}">
                    <a16:rowId xmlns:a16="http://schemas.microsoft.com/office/drawing/2014/main" val="1063819878"/>
                  </a:ext>
                </a:extLst>
              </a:tr>
            </a:tbl>
          </a:graphicData>
        </a:graphic>
      </p:graphicFrame>
      <p:sp>
        <p:nvSpPr>
          <p:cNvPr id="8" name="TextBox 7">
            <a:extLst>
              <a:ext uri="{FF2B5EF4-FFF2-40B4-BE49-F238E27FC236}">
                <a16:creationId xmlns:a16="http://schemas.microsoft.com/office/drawing/2014/main" id="{4B857E8F-CAE8-4AE9-B185-974634CED8E8}"/>
              </a:ext>
            </a:extLst>
          </p:cNvPr>
          <p:cNvSpPr txBox="1"/>
          <p:nvPr/>
        </p:nvSpPr>
        <p:spPr>
          <a:xfrm>
            <a:off x="166253" y="185135"/>
            <a:ext cx="4696691" cy="397481"/>
          </a:xfrm>
          <a:prstGeom prst="rect">
            <a:avLst/>
          </a:prstGeom>
          <a:noFill/>
        </p:spPr>
        <p:txBody>
          <a:bodyPr wrap="square">
            <a:spAutoFit/>
          </a:bodyPr>
          <a:lstStyle/>
          <a:p>
            <a:pPr>
              <a:lnSpc>
                <a:spcPct val="115000"/>
              </a:lnSpc>
              <a:spcAft>
                <a:spcPts val="1000"/>
              </a:spcAft>
            </a:pPr>
            <a:r>
              <a:rPr lang="en-GB" sz="1800" b="1">
                <a:latin typeface="MS London" panose="020B0503020203020204" pitchFamily="34" charset="0"/>
                <a:ea typeface="Calibri" panose="020F0502020204030204" pitchFamily="34" charset="0"/>
                <a:cs typeface="Times New Roman" panose="02020603050405020304" pitchFamily="18" charset="0"/>
              </a:rPr>
              <a:t>Fabrics: Background information </a:t>
            </a:r>
          </a:p>
        </p:txBody>
      </p:sp>
      <p:pic>
        <p:nvPicPr>
          <p:cNvPr id="2" name="Picture 1" descr="A picture containing graphics, font, typography, design&#10;&#10;Description automatically generated">
            <a:extLst>
              <a:ext uri="{FF2B5EF4-FFF2-40B4-BE49-F238E27FC236}">
                <a16:creationId xmlns:a16="http://schemas.microsoft.com/office/drawing/2014/main" id="{A6D47B03-FFC9-8D5D-A13E-543B75DB0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38" y="9092484"/>
            <a:ext cx="810538" cy="658554"/>
          </a:xfrm>
          <a:prstGeom prst="rect">
            <a:avLst/>
          </a:prstGeom>
        </p:spPr>
      </p:pic>
    </p:spTree>
    <p:extLst>
      <p:ext uri="{BB962C8B-B14F-4D97-AF65-F5344CB8AC3E}">
        <p14:creationId xmlns:p14="http://schemas.microsoft.com/office/powerpoint/2010/main" val="234725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24697E8-35F4-4A31-9641-E58BB0EFF020}"/>
              </a:ext>
            </a:extLst>
          </p:cNvPr>
          <p:cNvGraphicFramePr>
            <a:graphicFrameLocks noGrp="1"/>
          </p:cNvGraphicFramePr>
          <p:nvPr>
            <p:extLst>
              <p:ext uri="{D42A27DB-BD31-4B8C-83A1-F6EECF244321}">
                <p14:modId xmlns:p14="http://schemas.microsoft.com/office/powerpoint/2010/main" val="4243914556"/>
              </p:ext>
            </p:extLst>
          </p:nvPr>
        </p:nvGraphicFramePr>
        <p:xfrm>
          <a:off x="136563" y="748153"/>
          <a:ext cx="6580909" cy="9080077"/>
        </p:xfrm>
        <a:graphic>
          <a:graphicData uri="http://schemas.openxmlformats.org/drawingml/2006/table">
            <a:tbl>
              <a:tblPr firstRow="1" firstCol="1" bandRow="1">
                <a:tableStyleId>{5940675A-B579-460E-94D1-54222C63F5DA}</a:tableStyleId>
              </a:tblPr>
              <a:tblGrid>
                <a:gridCol w="748146">
                  <a:extLst>
                    <a:ext uri="{9D8B030D-6E8A-4147-A177-3AD203B41FA5}">
                      <a16:colId xmlns:a16="http://schemas.microsoft.com/office/drawing/2014/main" val="1690634115"/>
                    </a:ext>
                  </a:extLst>
                </a:gridCol>
                <a:gridCol w="1343890">
                  <a:extLst>
                    <a:ext uri="{9D8B030D-6E8A-4147-A177-3AD203B41FA5}">
                      <a16:colId xmlns:a16="http://schemas.microsoft.com/office/drawing/2014/main" val="1693087773"/>
                    </a:ext>
                  </a:extLst>
                </a:gridCol>
                <a:gridCol w="1233055">
                  <a:extLst>
                    <a:ext uri="{9D8B030D-6E8A-4147-A177-3AD203B41FA5}">
                      <a16:colId xmlns:a16="http://schemas.microsoft.com/office/drawing/2014/main" val="817816871"/>
                    </a:ext>
                  </a:extLst>
                </a:gridCol>
                <a:gridCol w="1341184">
                  <a:extLst>
                    <a:ext uri="{9D8B030D-6E8A-4147-A177-3AD203B41FA5}">
                      <a16:colId xmlns:a16="http://schemas.microsoft.com/office/drawing/2014/main" val="845377552"/>
                    </a:ext>
                  </a:extLst>
                </a:gridCol>
                <a:gridCol w="1914634">
                  <a:extLst>
                    <a:ext uri="{9D8B030D-6E8A-4147-A177-3AD203B41FA5}">
                      <a16:colId xmlns:a16="http://schemas.microsoft.com/office/drawing/2014/main" val="3482979414"/>
                    </a:ext>
                  </a:extLst>
                </a:gridCol>
              </a:tblGrid>
              <a:tr h="290938">
                <a:tc>
                  <a:txBody>
                    <a:bodyPr/>
                    <a:lstStyle/>
                    <a:p>
                      <a:pPr algn="l">
                        <a:lnSpc>
                          <a:spcPct val="115000"/>
                        </a:lnSpc>
                        <a:spcAft>
                          <a:spcPts val="1000"/>
                        </a:spcAft>
                      </a:pPr>
                      <a:r>
                        <a:rPr lang="en-GB" sz="1400" b="1">
                          <a:effectLst/>
                          <a:latin typeface="MS London" panose="020B0503020203020204" pitchFamily="34" charset="0"/>
                        </a:rPr>
                        <a:t>Fabric</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Origin</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Process</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Properties</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Applications</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extLst>
                  <a:ext uri="{0D108BD9-81ED-4DB2-BD59-A6C34878D82A}">
                    <a16:rowId xmlns:a16="http://schemas.microsoft.com/office/drawing/2014/main" val="1356128268"/>
                  </a:ext>
                </a:extLst>
              </a:tr>
              <a:tr h="2367465">
                <a:tc>
                  <a:txBody>
                    <a:bodyPr/>
                    <a:lstStyle/>
                    <a:p>
                      <a:pPr algn="l">
                        <a:lnSpc>
                          <a:spcPct val="115000"/>
                        </a:lnSpc>
                        <a:spcAft>
                          <a:spcPts val="1000"/>
                        </a:spcAft>
                      </a:pPr>
                      <a:r>
                        <a:rPr lang="en-GB" sz="1100">
                          <a:effectLst/>
                          <a:latin typeface="MS London" panose="020B0503020203020204" pitchFamily="34" charset="0"/>
                        </a:rPr>
                        <a:t>Wool</a:t>
                      </a:r>
                    </a:p>
                    <a:p>
                      <a:pPr algn="l">
                        <a:lnSpc>
                          <a:spcPct val="115000"/>
                        </a:lnSpc>
                        <a:spcAft>
                          <a:spcPts val="1000"/>
                        </a:spcAft>
                      </a:pPr>
                      <a:r>
                        <a:rPr lang="en-GB" sz="1100">
                          <a:effectLst/>
                          <a:latin typeface="MS London" panose="020B0503020203020204" pitchFamily="34" charset="0"/>
                        </a:rPr>
                        <a:t> </a:t>
                      </a:r>
                    </a:p>
                    <a:p>
                      <a:pPr algn="l">
                        <a:lnSpc>
                          <a:spcPct val="115000"/>
                        </a:lnSpc>
                        <a:spcAft>
                          <a:spcPts val="1000"/>
                        </a:spcAft>
                      </a:pPr>
                      <a:r>
                        <a:rPr lang="en-GB" sz="1100">
                          <a:effectLst/>
                          <a:latin typeface="MS London" panose="020B0503020203020204" pitchFamily="34" charset="0"/>
                        </a:rPr>
                        <a:t> </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From animals: cashmere and mohair from goats, angora from rabbits. </a:t>
                      </a:r>
                    </a:p>
                    <a:p>
                      <a:pPr algn="l">
                        <a:lnSpc>
                          <a:spcPct val="115000"/>
                        </a:lnSpc>
                        <a:spcAft>
                          <a:spcPts val="1000"/>
                        </a:spcAft>
                      </a:pPr>
                      <a:r>
                        <a:rPr lang="en-GB" sz="1100">
                          <a:effectLst/>
                          <a:latin typeface="MS London" panose="020B0503020203020204" pitchFamily="34" charset="0"/>
                        </a:rPr>
                        <a:t>Very old, used 3500 </a:t>
                      </a:r>
                      <a:r>
                        <a:rPr lang="en-GB" sz="1100" err="1">
                          <a:effectLst/>
                          <a:latin typeface="MS London" panose="020B0503020203020204" pitchFamily="34" charset="0"/>
                        </a:rPr>
                        <a:t>yrs</a:t>
                      </a:r>
                      <a:r>
                        <a:rPr lang="en-GB" sz="1100">
                          <a:effectLst/>
                          <a:latin typeface="MS London" panose="020B0503020203020204" pitchFamily="34" charset="0"/>
                        </a:rPr>
                        <a:t> ago.</a:t>
                      </a:r>
                    </a:p>
                    <a:p>
                      <a:pPr algn="l">
                        <a:lnSpc>
                          <a:spcPct val="115000"/>
                        </a:lnSpc>
                        <a:spcAft>
                          <a:spcPts val="1000"/>
                        </a:spcAft>
                      </a:pPr>
                      <a:r>
                        <a:rPr lang="en-GB" sz="1100">
                          <a:effectLst/>
                          <a:latin typeface="MS London" panose="020B0503020203020204" pitchFamily="34" charset="0"/>
                        </a:rPr>
                        <a:t>Synthetic versions </a:t>
                      </a:r>
                      <a:r>
                        <a:rPr lang="en-GB" sz="1100" err="1">
                          <a:effectLst/>
                          <a:latin typeface="MS London" panose="020B0503020203020204" pitchFamily="34" charset="0"/>
                        </a:rPr>
                        <a:t>eg</a:t>
                      </a:r>
                      <a:r>
                        <a:rPr lang="en-GB" sz="1100">
                          <a:effectLst/>
                          <a:latin typeface="MS London" panose="020B0503020203020204" pitchFamily="34" charset="0"/>
                        </a:rPr>
                        <a:t> M&amp;S Orlon (1958) created to be washable and more affordable.</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Shearing, scouring (cleaning).</a:t>
                      </a:r>
                    </a:p>
                    <a:p>
                      <a:pPr algn="l">
                        <a:lnSpc>
                          <a:spcPct val="115000"/>
                        </a:lnSpc>
                        <a:spcAft>
                          <a:spcPts val="1000"/>
                        </a:spcAft>
                      </a:pPr>
                      <a:r>
                        <a:rPr lang="en-GB" sz="1100">
                          <a:effectLst/>
                          <a:latin typeface="MS London" panose="020B0503020203020204" pitchFamily="34" charset="0"/>
                        </a:rPr>
                        <a:t>Carding, combing, spinning,  knitting/weaving.</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Wool is easy to spin because the fibres attach to each other and stay together. </a:t>
                      </a:r>
                    </a:p>
                    <a:p>
                      <a:pPr algn="l">
                        <a:lnSpc>
                          <a:spcPct val="115000"/>
                        </a:lnSpc>
                        <a:spcAft>
                          <a:spcPts val="1000"/>
                        </a:spcAft>
                      </a:pPr>
                      <a:r>
                        <a:rPr lang="en-GB" sz="1100">
                          <a:effectLst/>
                          <a:latin typeface="MS London" panose="020B0503020203020204" pitchFamily="34" charset="0"/>
                        </a:rPr>
                        <a:t>Warm.</a:t>
                      </a:r>
                    </a:p>
                    <a:p>
                      <a:pPr algn="l">
                        <a:lnSpc>
                          <a:spcPct val="115000"/>
                        </a:lnSpc>
                        <a:spcAft>
                          <a:spcPts val="1000"/>
                        </a:spcAft>
                      </a:pPr>
                      <a:r>
                        <a:rPr lang="en-GB" sz="1100">
                          <a:effectLst/>
                          <a:latin typeface="MS London" panose="020B0503020203020204" pitchFamily="34" charset="0"/>
                        </a:rPr>
                        <a:t>Very absorbent.</a:t>
                      </a:r>
                    </a:p>
                    <a:p>
                      <a:pPr algn="l">
                        <a:lnSpc>
                          <a:spcPct val="115000"/>
                        </a:lnSpc>
                        <a:spcAft>
                          <a:spcPts val="1000"/>
                        </a:spcAft>
                      </a:pPr>
                      <a:r>
                        <a:rPr lang="en-GB" sz="1100">
                          <a:effectLst/>
                          <a:latin typeface="MS London" panose="020B0503020203020204" pitchFamily="34" charset="0"/>
                        </a:rPr>
                        <a:t>Can be mixed with other fibres to make </a:t>
                      </a:r>
                      <a:r>
                        <a:rPr lang="en-GB" sz="1100" err="1">
                          <a:effectLst/>
                          <a:latin typeface="MS London" panose="020B0503020203020204" pitchFamily="34" charset="0"/>
                        </a:rPr>
                        <a:t>eg</a:t>
                      </a:r>
                      <a:r>
                        <a:rPr lang="en-GB" sz="1100">
                          <a:effectLst/>
                          <a:latin typeface="MS London" panose="020B0503020203020204" pitchFamily="34" charset="0"/>
                        </a:rPr>
                        <a:t> washable wool.</a:t>
                      </a:r>
                    </a:p>
                    <a:p>
                      <a:pPr algn="l">
                        <a:lnSpc>
                          <a:spcPct val="115000"/>
                        </a:lnSpc>
                        <a:spcAft>
                          <a:spcPts val="1000"/>
                        </a:spcAft>
                      </a:pPr>
                      <a:r>
                        <a:rPr lang="en-GB" sz="1100">
                          <a:effectLst/>
                          <a:latin typeface="MS London" panose="020B0503020203020204" pitchFamily="34" charset="0"/>
                        </a:rPr>
                        <a:t> </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As well as everyday clothing, wool is used for garments for firefighters and soldiers. </a:t>
                      </a:r>
                    </a:p>
                    <a:p>
                      <a:pPr algn="l">
                        <a:lnSpc>
                          <a:spcPct val="115000"/>
                        </a:lnSpc>
                        <a:spcAft>
                          <a:spcPts val="1000"/>
                        </a:spcAft>
                      </a:pPr>
                      <a:r>
                        <a:rPr lang="en-GB" sz="1100">
                          <a:effectLst/>
                          <a:latin typeface="MS London" panose="020B0503020203020204" pitchFamily="34" charset="0"/>
                        </a:rPr>
                        <a:t>Washable wools are created by treating wool with chemicals.</a:t>
                      </a:r>
                    </a:p>
                    <a:p>
                      <a:pPr algn="l">
                        <a:lnSpc>
                          <a:spcPct val="115000"/>
                        </a:lnSpc>
                        <a:spcAft>
                          <a:spcPts val="1000"/>
                        </a:spcAft>
                      </a:pPr>
                      <a:r>
                        <a:rPr lang="en-GB" sz="1100">
                          <a:effectLst/>
                          <a:latin typeface="MS London" panose="020B0503020203020204" pitchFamily="34" charset="0"/>
                        </a:rPr>
                        <a:t> </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extLst>
                  <a:ext uri="{0D108BD9-81ED-4DB2-BD59-A6C34878D82A}">
                    <a16:rowId xmlns:a16="http://schemas.microsoft.com/office/drawing/2014/main" val="1045412897"/>
                  </a:ext>
                </a:extLst>
              </a:tr>
              <a:tr h="2645387">
                <a:tc>
                  <a:txBody>
                    <a:bodyPr/>
                    <a:lstStyle/>
                    <a:p>
                      <a:pPr algn="l">
                        <a:lnSpc>
                          <a:spcPct val="115000"/>
                        </a:lnSpc>
                        <a:spcAft>
                          <a:spcPts val="1000"/>
                        </a:spcAft>
                      </a:pPr>
                      <a:r>
                        <a:rPr lang="en-GB" sz="1100">
                          <a:effectLst/>
                          <a:latin typeface="MS London" panose="020B0503020203020204" pitchFamily="34" charset="0"/>
                        </a:rPr>
                        <a:t>Cotton</a:t>
                      </a:r>
                    </a:p>
                    <a:p>
                      <a:pPr algn="l">
                        <a:lnSpc>
                          <a:spcPct val="115000"/>
                        </a:lnSpc>
                        <a:spcAft>
                          <a:spcPts val="1000"/>
                        </a:spcAft>
                      </a:pPr>
                      <a:r>
                        <a:rPr lang="en-GB" sz="1100">
                          <a:effectLst/>
                          <a:latin typeface="MS London" panose="020B0503020203020204" pitchFamily="34" charset="0"/>
                        </a:rPr>
                        <a:t> </a:t>
                      </a:r>
                    </a:p>
                    <a:p>
                      <a:pPr algn="l">
                        <a:lnSpc>
                          <a:spcPct val="115000"/>
                        </a:lnSpc>
                        <a:spcAft>
                          <a:spcPts val="1000"/>
                        </a:spcAft>
                      </a:pPr>
                      <a:r>
                        <a:rPr lang="en-GB" sz="1100">
                          <a:effectLst/>
                          <a:latin typeface="MS London" panose="020B0503020203020204" pitchFamily="34" charset="0"/>
                        </a:rPr>
                        <a:t> </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Soft, fluffy fibre that grows in a boll, or protective capsule, around the seeds of cotton plants. </a:t>
                      </a:r>
                    </a:p>
                    <a:p>
                      <a:pPr algn="l">
                        <a:lnSpc>
                          <a:spcPct val="115000"/>
                        </a:lnSpc>
                        <a:spcAft>
                          <a:spcPts val="1000"/>
                        </a:spcAft>
                      </a:pPr>
                      <a:r>
                        <a:rPr lang="en-GB" sz="1100">
                          <a:effectLst/>
                          <a:latin typeface="MS London" panose="020B0503020203020204" pitchFamily="34" charset="0"/>
                        </a:rPr>
                        <a:t>Cotton is grown in </a:t>
                      </a:r>
                    </a:p>
                    <a:p>
                      <a:pPr algn="l">
                        <a:lnSpc>
                          <a:spcPct val="115000"/>
                        </a:lnSpc>
                        <a:spcAft>
                          <a:spcPts val="1000"/>
                        </a:spcAft>
                      </a:pPr>
                      <a:r>
                        <a:rPr lang="en-GB" sz="1100">
                          <a:effectLst/>
                          <a:latin typeface="MS London" panose="020B0503020203020204" pitchFamily="34" charset="0"/>
                        </a:rPr>
                        <a:t>Brazil; Sudan; China; Pakistan; Turkey; Mexico; USA; Egypt; Tanzania; India; Zambia.</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Picked, cleaned, spun.</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Highly absorbent. </a:t>
                      </a:r>
                    </a:p>
                    <a:p>
                      <a:pPr algn="l">
                        <a:lnSpc>
                          <a:spcPct val="115000"/>
                        </a:lnSpc>
                        <a:spcAft>
                          <a:spcPts val="1000"/>
                        </a:spcAft>
                      </a:pPr>
                      <a:r>
                        <a:rPr lang="en-GB" sz="1100">
                          <a:effectLst/>
                          <a:latin typeface="MS London" panose="020B0503020203020204" pitchFamily="34" charset="0"/>
                        </a:rPr>
                        <a:t>Can be blended with other fibres to make it more stretchy, or more durable.</a:t>
                      </a:r>
                    </a:p>
                    <a:p>
                      <a:pPr algn="l">
                        <a:lnSpc>
                          <a:spcPct val="115000"/>
                        </a:lnSpc>
                        <a:spcAft>
                          <a:spcPts val="1000"/>
                        </a:spcAft>
                      </a:pPr>
                      <a:r>
                        <a:rPr lang="en-GB" sz="1100">
                          <a:effectLst/>
                          <a:latin typeface="MS London" panose="020B0503020203020204" pitchFamily="34" charset="0"/>
                        </a:rPr>
                        <a:t>Is susceptible to pests and over exposure to sunlight.</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Use of cotton for fabric is known to date to prehistoric times.</a:t>
                      </a:r>
                    </a:p>
                    <a:p>
                      <a:pPr algn="l">
                        <a:lnSpc>
                          <a:spcPct val="115000"/>
                        </a:lnSpc>
                        <a:spcAft>
                          <a:spcPts val="1000"/>
                        </a:spcAft>
                      </a:pPr>
                      <a:r>
                        <a:rPr lang="en-GB" sz="1100">
                          <a:effectLst/>
                          <a:latin typeface="MS London" panose="020B0503020203020204" pitchFamily="34" charset="0"/>
                        </a:rPr>
                        <a:t>Many and varied applications including towels, denim, socks, underwear, yarn for knitting</a:t>
                      </a:r>
                    </a:p>
                    <a:p>
                      <a:pPr algn="l">
                        <a:lnSpc>
                          <a:spcPct val="115000"/>
                        </a:lnSpc>
                        <a:spcAft>
                          <a:spcPts val="1000"/>
                        </a:spcAft>
                      </a:pPr>
                      <a:r>
                        <a:rPr lang="en-GB" sz="1100">
                          <a:effectLst/>
                          <a:latin typeface="MS London" panose="020B0503020203020204" pitchFamily="34" charset="0"/>
                        </a:rPr>
                        <a:t> </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extLst>
                  <a:ext uri="{0D108BD9-81ED-4DB2-BD59-A6C34878D82A}">
                    <a16:rowId xmlns:a16="http://schemas.microsoft.com/office/drawing/2014/main" val="1291959025"/>
                  </a:ext>
                </a:extLst>
              </a:tr>
              <a:tr h="3241963">
                <a:tc>
                  <a:txBody>
                    <a:bodyPr/>
                    <a:lstStyle/>
                    <a:p>
                      <a:pPr algn="l">
                        <a:lnSpc>
                          <a:spcPct val="115000"/>
                        </a:lnSpc>
                        <a:spcAft>
                          <a:spcPts val="1000"/>
                        </a:spcAft>
                      </a:pPr>
                      <a:r>
                        <a:rPr lang="en-GB" sz="1100">
                          <a:effectLst/>
                          <a:latin typeface="MS London" panose="020B0503020203020204" pitchFamily="34" charset="0"/>
                        </a:rPr>
                        <a:t>Denim</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Made from cotton.</a:t>
                      </a:r>
                    </a:p>
                    <a:p>
                      <a:pPr marL="0" marR="0" lvl="0" indent="0" algn="l" defTabSz="685800" rtl="0" eaLnBrk="1" fontAlgn="auto" latinLnBrk="0" hangingPunct="1">
                        <a:lnSpc>
                          <a:spcPct val="115000"/>
                        </a:lnSpc>
                        <a:spcBef>
                          <a:spcPts val="0"/>
                        </a:spcBef>
                        <a:spcAft>
                          <a:spcPts val="1000"/>
                        </a:spcAft>
                        <a:buClrTx/>
                        <a:buSzTx/>
                        <a:buFontTx/>
                        <a:buNone/>
                        <a:tabLst/>
                        <a:defRPr/>
                      </a:pPr>
                      <a:r>
                        <a:rPr lang="en-GB" sz="1100">
                          <a:effectLst/>
                          <a:latin typeface="MS London" panose="020B0503020203020204" pitchFamily="34" charset="0"/>
                        </a:rPr>
                        <a:t>Denim originated in the French city of Nimes. It was called Serge de Nimes (cloth of Nimes), which has become Denim. Jeans were invented in the 1870s when a tailor was asked to make a pair of durable and strong trousers suitable for chopping wood.</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p>
                      <a:pPr algn="l">
                        <a:lnSpc>
                          <a:spcPct val="115000"/>
                        </a:lnSpc>
                        <a:spcAft>
                          <a:spcPts val="1000"/>
                        </a:spcAft>
                      </a:pP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Woven cotton twill, woven in a special way to give very tough fabric.</a:t>
                      </a: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Softens with age.</a:t>
                      </a:r>
                    </a:p>
                    <a:p>
                      <a:pPr algn="l">
                        <a:lnSpc>
                          <a:spcPct val="115000"/>
                        </a:lnSpc>
                        <a:spcAft>
                          <a:spcPts val="1000"/>
                        </a:spcAft>
                      </a:pPr>
                      <a:r>
                        <a:rPr lang="en-GB" sz="1100">
                          <a:effectLst/>
                          <a:latin typeface="MS London" panose="020B0503020203020204" pitchFamily="34" charset="0"/>
                        </a:rPr>
                        <a:t>Very tough and durable.</a:t>
                      </a:r>
                    </a:p>
                    <a:p>
                      <a:pPr algn="l">
                        <a:lnSpc>
                          <a:spcPct val="115000"/>
                        </a:lnSpc>
                        <a:spcAft>
                          <a:spcPts val="1000"/>
                        </a:spcAft>
                      </a:pPr>
                      <a:r>
                        <a:rPr lang="en-GB" sz="1100">
                          <a:effectLst/>
                          <a:latin typeface="MS London" panose="020B0503020203020204" pitchFamily="34" charset="0"/>
                        </a:rPr>
                        <a:t>Warm.</a:t>
                      </a:r>
                    </a:p>
                    <a:p>
                      <a:pPr algn="l">
                        <a:lnSpc>
                          <a:spcPct val="115000"/>
                        </a:lnSpc>
                        <a:spcAft>
                          <a:spcPts val="1000"/>
                        </a:spcAft>
                      </a:pPr>
                      <a:r>
                        <a:rPr lang="en-GB" sz="1100">
                          <a:effectLst/>
                          <a:latin typeface="MS London" panose="020B0503020203020204" pitchFamily="34" charset="0"/>
                        </a:rPr>
                        <a:t>Absorbent.</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Jeans! Many other types of clothing and accessories, and even for covering furniture.</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extLst>
                  <a:ext uri="{0D108BD9-81ED-4DB2-BD59-A6C34878D82A}">
                    <a16:rowId xmlns:a16="http://schemas.microsoft.com/office/drawing/2014/main" val="278532577"/>
                  </a:ext>
                </a:extLst>
              </a:tr>
            </a:tbl>
          </a:graphicData>
        </a:graphic>
      </p:graphicFrame>
      <p:pic>
        <p:nvPicPr>
          <p:cNvPr id="6" name="Picture 5">
            <a:extLst>
              <a:ext uri="{FF2B5EF4-FFF2-40B4-BE49-F238E27FC236}">
                <a16:creationId xmlns:a16="http://schemas.microsoft.com/office/drawing/2014/main" id="{FFE92C20-C7CA-4AB3-AA89-F7A4E88074D3}"/>
              </a:ext>
            </a:extLst>
          </p:cNvPr>
          <p:cNvPicPr>
            <a:picLocks noChangeAspect="1"/>
          </p:cNvPicPr>
          <p:nvPr/>
        </p:nvPicPr>
        <p:blipFill>
          <a:blip r:embed="rId2"/>
          <a:stretch>
            <a:fillRect/>
          </a:stretch>
        </p:blipFill>
        <p:spPr>
          <a:xfrm rot="1067069">
            <a:off x="5937474" y="8527090"/>
            <a:ext cx="608957" cy="1215241"/>
          </a:xfrm>
          <a:prstGeom prst="rect">
            <a:avLst/>
          </a:prstGeom>
        </p:spPr>
      </p:pic>
      <p:sp>
        <p:nvSpPr>
          <p:cNvPr id="8" name="TextBox 7">
            <a:extLst>
              <a:ext uri="{FF2B5EF4-FFF2-40B4-BE49-F238E27FC236}">
                <a16:creationId xmlns:a16="http://schemas.microsoft.com/office/drawing/2014/main" id="{4B857E8F-CAE8-4AE9-B185-974634CED8E8}"/>
              </a:ext>
            </a:extLst>
          </p:cNvPr>
          <p:cNvSpPr txBox="1"/>
          <p:nvPr/>
        </p:nvSpPr>
        <p:spPr>
          <a:xfrm>
            <a:off x="166253" y="185135"/>
            <a:ext cx="4696691" cy="397481"/>
          </a:xfrm>
          <a:prstGeom prst="rect">
            <a:avLst/>
          </a:prstGeom>
          <a:noFill/>
        </p:spPr>
        <p:txBody>
          <a:bodyPr wrap="square">
            <a:spAutoFit/>
          </a:bodyPr>
          <a:lstStyle/>
          <a:p>
            <a:pPr>
              <a:lnSpc>
                <a:spcPct val="115000"/>
              </a:lnSpc>
              <a:spcAft>
                <a:spcPts val="1000"/>
              </a:spcAft>
            </a:pPr>
            <a:r>
              <a:rPr lang="en-GB" sz="1800" b="1">
                <a:latin typeface="MS London" panose="020B0503020203020204" pitchFamily="34" charset="0"/>
                <a:ea typeface="Calibri" panose="020F0502020204030204" pitchFamily="34" charset="0"/>
                <a:cs typeface="Times New Roman" panose="02020603050405020304" pitchFamily="18" charset="0"/>
              </a:rPr>
              <a:t>Fabrics: Background information </a:t>
            </a:r>
          </a:p>
        </p:txBody>
      </p:sp>
      <p:pic>
        <p:nvPicPr>
          <p:cNvPr id="2" name="Picture 1" descr="A picture containing graphics, font, typography, design&#10;&#10;Description automatically generated">
            <a:extLst>
              <a:ext uri="{FF2B5EF4-FFF2-40B4-BE49-F238E27FC236}">
                <a16:creationId xmlns:a16="http://schemas.microsoft.com/office/drawing/2014/main" id="{C591A5DD-4F90-3F54-A52E-4F43FF9C2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355" y="87279"/>
            <a:ext cx="617518" cy="501727"/>
          </a:xfrm>
          <a:prstGeom prst="rect">
            <a:avLst/>
          </a:prstGeom>
        </p:spPr>
      </p:pic>
    </p:spTree>
    <p:extLst>
      <p:ext uri="{BB962C8B-B14F-4D97-AF65-F5344CB8AC3E}">
        <p14:creationId xmlns:p14="http://schemas.microsoft.com/office/powerpoint/2010/main" val="426826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E92C20-C7CA-4AB3-AA89-F7A4E88074D3}"/>
              </a:ext>
            </a:extLst>
          </p:cNvPr>
          <p:cNvPicPr>
            <a:picLocks noChangeAspect="1"/>
          </p:cNvPicPr>
          <p:nvPr/>
        </p:nvPicPr>
        <p:blipFill>
          <a:blip r:embed="rId2"/>
          <a:stretch>
            <a:fillRect/>
          </a:stretch>
        </p:blipFill>
        <p:spPr>
          <a:xfrm rot="1067069">
            <a:off x="6010712" y="8626797"/>
            <a:ext cx="608957" cy="1215241"/>
          </a:xfrm>
          <a:prstGeom prst="rect">
            <a:avLst/>
          </a:prstGeom>
        </p:spPr>
      </p:pic>
      <p:graphicFrame>
        <p:nvGraphicFramePr>
          <p:cNvPr id="3" name="Table 2">
            <a:extLst>
              <a:ext uri="{FF2B5EF4-FFF2-40B4-BE49-F238E27FC236}">
                <a16:creationId xmlns:a16="http://schemas.microsoft.com/office/drawing/2014/main" id="{C24697E8-35F4-4A31-9641-E58BB0EFF020}"/>
              </a:ext>
            </a:extLst>
          </p:cNvPr>
          <p:cNvGraphicFramePr>
            <a:graphicFrameLocks noGrp="1"/>
          </p:cNvGraphicFramePr>
          <p:nvPr>
            <p:extLst>
              <p:ext uri="{D42A27DB-BD31-4B8C-83A1-F6EECF244321}">
                <p14:modId xmlns:p14="http://schemas.microsoft.com/office/powerpoint/2010/main" val="3691790714"/>
              </p:ext>
            </p:extLst>
          </p:nvPr>
        </p:nvGraphicFramePr>
        <p:xfrm>
          <a:off x="136563" y="748153"/>
          <a:ext cx="6580909" cy="5399524"/>
        </p:xfrm>
        <a:graphic>
          <a:graphicData uri="http://schemas.openxmlformats.org/drawingml/2006/table">
            <a:tbl>
              <a:tblPr firstRow="1" firstCol="1" bandRow="1">
                <a:tableStyleId>{5940675A-B579-460E-94D1-54222C63F5DA}</a:tableStyleId>
              </a:tblPr>
              <a:tblGrid>
                <a:gridCol w="748146">
                  <a:extLst>
                    <a:ext uri="{9D8B030D-6E8A-4147-A177-3AD203B41FA5}">
                      <a16:colId xmlns:a16="http://schemas.microsoft.com/office/drawing/2014/main" val="1690634115"/>
                    </a:ext>
                  </a:extLst>
                </a:gridCol>
                <a:gridCol w="1343890">
                  <a:extLst>
                    <a:ext uri="{9D8B030D-6E8A-4147-A177-3AD203B41FA5}">
                      <a16:colId xmlns:a16="http://schemas.microsoft.com/office/drawing/2014/main" val="1693087773"/>
                    </a:ext>
                  </a:extLst>
                </a:gridCol>
                <a:gridCol w="1233055">
                  <a:extLst>
                    <a:ext uri="{9D8B030D-6E8A-4147-A177-3AD203B41FA5}">
                      <a16:colId xmlns:a16="http://schemas.microsoft.com/office/drawing/2014/main" val="817816871"/>
                    </a:ext>
                  </a:extLst>
                </a:gridCol>
                <a:gridCol w="1341184">
                  <a:extLst>
                    <a:ext uri="{9D8B030D-6E8A-4147-A177-3AD203B41FA5}">
                      <a16:colId xmlns:a16="http://schemas.microsoft.com/office/drawing/2014/main" val="845377552"/>
                    </a:ext>
                  </a:extLst>
                </a:gridCol>
                <a:gridCol w="1914634">
                  <a:extLst>
                    <a:ext uri="{9D8B030D-6E8A-4147-A177-3AD203B41FA5}">
                      <a16:colId xmlns:a16="http://schemas.microsoft.com/office/drawing/2014/main" val="3482979414"/>
                    </a:ext>
                  </a:extLst>
                </a:gridCol>
              </a:tblGrid>
              <a:tr h="290938">
                <a:tc>
                  <a:txBody>
                    <a:bodyPr/>
                    <a:lstStyle/>
                    <a:p>
                      <a:pPr algn="l">
                        <a:lnSpc>
                          <a:spcPct val="115000"/>
                        </a:lnSpc>
                        <a:spcAft>
                          <a:spcPts val="1000"/>
                        </a:spcAft>
                      </a:pPr>
                      <a:r>
                        <a:rPr lang="en-GB" sz="1400" b="1">
                          <a:effectLst/>
                          <a:latin typeface="MS London" panose="020B0503020203020204" pitchFamily="34" charset="0"/>
                        </a:rPr>
                        <a:t>Fabric</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Origin</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Process</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Properties</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400" b="1">
                          <a:effectLst/>
                          <a:latin typeface="MS London" panose="020B0503020203020204" pitchFamily="34" charset="0"/>
                        </a:rPr>
                        <a:t>Applications</a:t>
                      </a:r>
                      <a:endParaRPr lang="en-GB" sz="1400" b="1">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extLst>
                  <a:ext uri="{0D108BD9-81ED-4DB2-BD59-A6C34878D82A}">
                    <a16:rowId xmlns:a16="http://schemas.microsoft.com/office/drawing/2014/main" val="1356128268"/>
                  </a:ext>
                </a:extLst>
              </a:tr>
              <a:tr h="2299854">
                <a:tc>
                  <a:txBody>
                    <a:bodyPr/>
                    <a:lstStyle/>
                    <a:p>
                      <a:pPr algn="l">
                        <a:lnSpc>
                          <a:spcPct val="115000"/>
                        </a:lnSpc>
                        <a:spcAft>
                          <a:spcPts val="1000"/>
                        </a:spcAft>
                      </a:pPr>
                      <a:r>
                        <a:rPr lang="en-GB" sz="1100">
                          <a:effectLst/>
                          <a:latin typeface="MS London" panose="020B0503020203020204" pitchFamily="34" charset="0"/>
                        </a:rPr>
                        <a:t>Fleece</a:t>
                      </a:r>
                    </a:p>
                    <a:p>
                      <a:pPr algn="l">
                        <a:lnSpc>
                          <a:spcPct val="115000"/>
                        </a:lnSpc>
                        <a:spcAft>
                          <a:spcPts val="1000"/>
                        </a:spcAft>
                      </a:pPr>
                      <a:r>
                        <a:rPr lang="en-GB" sz="1100">
                          <a:effectLst/>
                          <a:latin typeface="MS London" panose="020B0503020203020204" pitchFamily="34" charset="0"/>
                        </a:rPr>
                        <a:t> </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Synthetic fibres – M&amp;S fleece is made from recycled plastic bottles.</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Made in a factory through an industrial process.</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Light and strong. Like wool but much lighter.</a:t>
                      </a:r>
                    </a:p>
                    <a:p>
                      <a:pPr algn="l">
                        <a:lnSpc>
                          <a:spcPct val="115000"/>
                        </a:lnSpc>
                        <a:spcAft>
                          <a:spcPts val="1000"/>
                        </a:spcAft>
                      </a:pPr>
                      <a:r>
                        <a:rPr lang="en-GB" sz="1100">
                          <a:effectLst/>
                          <a:latin typeface="MS London" panose="020B0503020203020204" pitchFamily="34" charset="0"/>
                        </a:rPr>
                        <a:t>Soft and easy to wash.</a:t>
                      </a:r>
                    </a:p>
                    <a:p>
                      <a:pPr algn="l">
                        <a:lnSpc>
                          <a:spcPct val="115000"/>
                        </a:lnSpc>
                        <a:spcAft>
                          <a:spcPts val="1000"/>
                        </a:spcAft>
                      </a:pPr>
                      <a:r>
                        <a:rPr lang="en-GB" sz="1100">
                          <a:effectLst/>
                          <a:latin typeface="MS London" panose="020B0503020203020204" pitchFamily="34" charset="0"/>
                        </a:rPr>
                        <a:t>Doesn’t get waterlogged, very warm.</a:t>
                      </a:r>
                    </a:p>
                    <a:p>
                      <a:pPr algn="l">
                        <a:lnSpc>
                          <a:spcPct val="115000"/>
                        </a:lnSpc>
                        <a:spcAft>
                          <a:spcPts val="1000"/>
                        </a:spcAft>
                      </a:pPr>
                      <a:r>
                        <a:rPr lang="en-GB" sz="1100">
                          <a:effectLst/>
                          <a:latin typeface="MS London" panose="020B0503020203020204" pitchFamily="34" charset="0"/>
                        </a:rPr>
                        <a:t>Flammable. </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Casual jackets, hats, jumpers, blankets, and outdoor clothing. Alternative to wool.</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extLst>
                  <a:ext uri="{0D108BD9-81ED-4DB2-BD59-A6C34878D82A}">
                    <a16:rowId xmlns:a16="http://schemas.microsoft.com/office/drawing/2014/main" val="1992603140"/>
                  </a:ext>
                </a:extLst>
              </a:tr>
              <a:tr h="1911928">
                <a:tc>
                  <a:txBody>
                    <a:bodyPr/>
                    <a:lstStyle/>
                    <a:p>
                      <a:pPr algn="l">
                        <a:lnSpc>
                          <a:spcPct val="115000"/>
                        </a:lnSpc>
                        <a:spcAft>
                          <a:spcPts val="1000"/>
                        </a:spcAft>
                      </a:pPr>
                      <a:r>
                        <a:rPr lang="en-GB" sz="1100">
                          <a:effectLst/>
                          <a:latin typeface="MS London" panose="020B0503020203020204" pitchFamily="34" charset="0"/>
                        </a:rPr>
                        <a:t>Elastane/ Lycra/ Spandex</a:t>
                      </a:r>
                    </a:p>
                    <a:p>
                      <a:pPr algn="l">
                        <a:lnSpc>
                          <a:spcPct val="115000"/>
                        </a:lnSpc>
                        <a:spcAft>
                          <a:spcPts val="1000"/>
                        </a:spcAft>
                      </a:pPr>
                      <a:r>
                        <a:rPr lang="en-GB" sz="1100">
                          <a:effectLst/>
                          <a:latin typeface="MS London" panose="020B0503020203020204" pitchFamily="34" charset="0"/>
                        </a:rPr>
                        <a:t> </a:t>
                      </a:r>
                    </a:p>
                    <a:p>
                      <a:pPr algn="l">
                        <a:lnSpc>
                          <a:spcPct val="115000"/>
                        </a:lnSpc>
                        <a:spcAft>
                          <a:spcPts val="1000"/>
                        </a:spcAft>
                      </a:pPr>
                      <a:r>
                        <a:rPr lang="en-GB" sz="1100">
                          <a:effectLst/>
                          <a:latin typeface="MS London" panose="020B0503020203020204" pitchFamily="34" charset="0"/>
                        </a:rPr>
                        <a:t> </a:t>
                      </a:r>
                    </a:p>
                    <a:p>
                      <a:pPr algn="l">
                        <a:lnSpc>
                          <a:spcPct val="115000"/>
                        </a:lnSpc>
                        <a:spcAft>
                          <a:spcPts val="1000"/>
                        </a:spcAft>
                      </a:pPr>
                      <a:r>
                        <a:rPr lang="en-GB" sz="1100">
                          <a:effectLst/>
                          <a:latin typeface="MS London" panose="020B0503020203020204" pitchFamily="34" charset="0"/>
                        </a:rPr>
                        <a:t> </a:t>
                      </a:r>
                    </a:p>
                    <a:p>
                      <a:pPr algn="l">
                        <a:lnSpc>
                          <a:spcPct val="115000"/>
                        </a:lnSpc>
                        <a:spcAft>
                          <a:spcPts val="1000"/>
                        </a:spcAft>
                      </a:pPr>
                      <a:r>
                        <a:rPr lang="en-GB" sz="1100">
                          <a:effectLst/>
                          <a:latin typeface="MS London" panose="020B0503020203020204" pitchFamily="34" charset="0"/>
                        </a:rPr>
                        <a:t> </a:t>
                      </a:r>
                    </a:p>
                    <a:p>
                      <a:pPr algn="l">
                        <a:lnSpc>
                          <a:spcPct val="115000"/>
                        </a:lnSpc>
                        <a:spcAft>
                          <a:spcPts val="1000"/>
                        </a:spcAft>
                      </a:pPr>
                      <a:r>
                        <a:rPr lang="en-GB" sz="1100">
                          <a:effectLst/>
                          <a:latin typeface="MS London" panose="020B0503020203020204" pitchFamily="34" charset="0"/>
                        </a:rPr>
                        <a:t> </a:t>
                      </a:r>
                    </a:p>
                    <a:p>
                      <a:pPr algn="l">
                        <a:lnSpc>
                          <a:spcPct val="115000"/>
                        </a:lnSpc>
                        <a:spcAft>
                          <a:spcPts val="1000"/>
                        </a:spcAft>
                      </a:pPr>
                      <a:r>
                        <a:rPr lang="en-GB" sz="1100">
                          <a:effectLst/>
                          <a:latin typeface="MS London" panose="020B0503020203020204" pitchFamily="34" charset="0"/>
                        </a:rPr>
                        <a:t> </a:t>
                      </a:r>
                    </a:p>
                    <a:p>
                      <a:pPr algn="l">
                        <a:lnSpc>
                          <a:spcPct val="115000"/>
                        </a:lnSpc>
                        <a:spcAft>
                          <a:spcPts val="1000"/>
                        </a:spcAft>
                      </a:pPr>
                      <a:r>
                        <a:rPr lang="en-GB" sz="1100">
                          <a:effectLst/>
                          <a:latin typeface="MS London" panose="020B0503020203020204" pitchFamily="34" charset="0"/>
                        </a:rPr>
                        <a:t> </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In the early 1950s a stretchy fibre that could withstand high temperatures was invented. After nearly a decade of research the fibre – elastane - was perfected in 1959.</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Created through a chemical process.</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Very stretchy, returns to original shape after stretching, non-absorbent.</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tc>
                  <a:txBody>
                    <a:bodyPr/>
                    <a:lstStyle/>
                    <a:p>
                      <a:pPr algn="l">
                        <a:lnSpc>
                          <a:spcPct val="115000"/>
                        </a:lnSpc>
                        <a:spcAft>
                          <a:spcPts val="1000"/>
                        </a:spcAft>
                      </a:pPr>
                      <a:r>
                        <a:rPr lang="en-GB" sz="1100">
                          <a:effectLst/>
                          <a:latin typeface="MS London" panose="020B0503020203020204" pitchFamily="34" charset="0"/>
                        </a:rPr>
                        <a:t>Swimwear, fitness clothing, trousers, jeans and many other clothing uses.</a:t>
                      </a:r>
                      <a:endParaRPr lang="en-GB" sz="1100">
                        <a:effectLst/>
                        <a:latin typeface="MS London" panose="020B0503020203020204" pitchFamily="34" charset="0"/>
                        <a:ea typeface="Calibri" panose="020F0502020204030204" pitchFamily="34" charset="0"/>
                        <a:cs typeface="Times New Roman" panose="02020603050405020304" pitchFamily="18" charset="0"/>
                      </a:endParaRPr>
                    </a:p>
                  </a:txBody>
                  <a:tcPr marL="20388" marR="20388" marT="0" marB="0"/>
                </a:tc>
                <a:extLst>
                  <a:ext uri="{0D108BD9-81ED-4DB2-BD59-A6C34878D82A}">
                    <a16:rowId xmlns:a16="http://schemas.microsoft.com/office/drawing/2014/main" val="2980242035"/>
                  </a:ext>
                </a:extLst>
              </a:tr>
            </a:tbl>
          </a:graphicData>
        </a:graphic>
      </p:graphicFrame>
      <p:sp>
        <p:nvSpPr>
          <p:cNvPr id="8" name="TextBox 7">
            <a:extLst>
              <a:ext uri="{FF2B5EF4-FFF2-40B4-BE49-F238E27FC236}">
                <a16:creationId xmlns:a16="http://schemas.microsoft.com/office/drawing/2014/main" id="{4B857E8F-CAE8-4AE9-B185-974634CED8E8}"/>
              </a:ext>
            </a:extLst>
          </p:cNvPr>
          <p:cNvSpPr txBox="1"/>
          <p:nvPr/>
        </p:nvSpPr>
        <p:spPr>
          <a:xfrm>
            <a:off x="166253" y="185135"/>
            <a:ext cx="4696691" cy="397481"/>
          </a:xfrm>
          <a:prstGeom prst="rect">
            <a:avLst/>
          </a:prstGeom>
          <a:noFill/>
        </p:spPr>
        <p:txBody>
          <a:bodyPr wrap="square">
            <a:spAutoFit/>
          </a:bodyPr>
          <a:lstStyle/>
          <a:p>
            <a:pPr>
              <a:lnSpc>
                <a:spcPct val="115000"/>
              </a:lnSpc>
              <a:spcAft>
                <a:spcPts val="1000"/>
              </a:spcAft>
            </a:pPr>
            <a:r>
              <a:rPr lang="en-GB" sz="1800" b="1">
                <a:latin typeface="MS London" panose="020B0503020203020204" pitchFamily="34" charset="0"/>
                <a:ea typeface="Calibri" panose="020F0502020204030204" pitchFamily="34" charset="0"/>
                <a:cs typeface="Times New Roman" panose="02020603050405020304" pitchFamily="18" charset="0"/>
              </a:rPr>
              <a:t>Fabrics: Background information </a:t>
            </a:r>
          </a:p>
        </p:txBody>
      </p:sp>
      <p:pic>
        <p:nvPicPr>
          <p:cNvPr id="2" name="Picture 1" descr="A picture containing graphics, font, typography, design&#10;&#10;Description automatically generated">
            <a:extLst>
              <a:ext uri="{FF2B5EF4-FFF2-40B4-BE49-F238E27FC236}">
                <a16:creationId xmlns:a16="http://schemas.microsoft.com/office/drawing/2014/main" id="{A66B56AA-A4FE-937E-5025-3465BFC52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38" y="9092484"/>
            <a:ext cx="810538" cy="658554"/>
          </a:xfrm>
          <a:prstGeom prst="rect">
            <a:avLst/>
          </a:prstGeom>
        </p:spPr>
      </p:pic>
    </p:spTree>
    <p:extLst>
      <p:ext uri="{BB962C8B-B14F-4D97-AF65-F5344CB8AC3E}">
        <p14:creationId xmlns:p14="http://schemas.microsoft.com/office/powerpoint/2010/main" val="405979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5CBF99-3E37-4FE2-A4CB-44C8FB229F71}"/>
              </a:ext>
            </a:extLst>
          </p:cNvPr>
          <p:cNvSpPr txBox="1"/>
          <p:nvPr/>
        </p:nvSpPr>
        <p:spPr>
          <a:xfrm>
            <a:off x="166648" y="367033"/>
            <a:ext cx="6524703" cy="9477466"/>
          </a:xfrm>
          <a:prstGeom prst="rect">
            <a:avLst/>
          </a:prstGeom>
          <a:noFill/>
        </p:spPr>
        <p:txBody>
          <a:bodyPr wrap="square" rtlCol="0">
            <a:spAutoFit/>
          </a:bodyPr>
          <a:lstStyle/>
          <a:p>
            <a:pPr algn="ctr">
              <a:lnSpc>
                <a:spcPct val="115000"/>
              </a:lnSpc>
              <a:spcAft>
                <a:spcPts val="1000"/>
              </a:spcAft>
            </a:pPr>
            <a:r>
              <a:rPr lang="en-GB" sz="2400" b="1" dirty="0">
                <a:effectLst/>
                <a:latin typeface="MS London" panose="020B0503020203020204" pitchFamily="34" charset="0"/>
                <a:ea typeface="Calibri" panose="020F0502020204030204" pitchFamily="34" charset="0"/>
                <a:cs typeface="Times New Roman" panose="02020603050405020304" pitchFamily="18" charset="0"/>
              </a:rPr>
              <a:t>Resource Evaluation Form</a:t>
            </a:r>
            <a:endParaRPr lang="en-GB" sz="2400" dirty="0">
              <a:effectLst/>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We hope you’ve enjoyed using this resource. To make sure that we’re providing the best resources that we can, we’d be grateful if you could answer the following questions and let us know how we’re doing.</a:t>
            </a:r>
            <a:endParaRPr lang="en-GB" sz="1800" dirty="0">
              <a:effectLst/>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latin typeface="MS London" panose="020B0503020203020204" pitchFamily="34" charset="0"/>
                <a:ea typeface="Calibri" panose="020F0502020204030204" pitchFamily="34" charset="0"/>
                <a:cs typeface="Times New Roman" panose="02020603050405020304" pitchFamily="18" charset="0"/>
              </a:rPr>
              <a:t>D</a:t>
            </a:r>
            <a:r>
              <a:rPr lang="en-GB" sz="1400" b="1" dirty="0">
                <a:effectLst/>
                <a:latin typeface="MS London" panose="020B0503020203020204" pitchFamily="34" charset="0"/>
                <a:ea typeface="Calibri" panose="020F0502020204030204" pitchFamily="34" charset="0"/>
                <a:cs typeface="Times New Roman" panose="02020603050405020304" pitchFamily="18" charset="0"/>
              </a:rPr>
              <a:t>ate you used the resource:</a:t>
            </a:r>
            <a:endParaRPr lang="en-GB" sz="1400" dirty="0">
              <a:effectLst/>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How did you find out about the resource?   </a:t>
            </a: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How does this resource link to your learning activities or planning?</a:t>
            </a:r>
          </a:p>
          <a:p>
            <a:pPr>
              <a:lnSpc>
                <a:spcPct val="115000"/>
              </a:lnSpc>
              <a:spcAft>
                <a:spcPts val="1000"/>
              </a:spcAft>
            </a:pPr>
            <a:endParaRPr lang="en-GB" sz="1400" dirty="0">
              <a:effectLst/>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What did you like most about the resource?</a:t>
            </a: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What would you change?</a:t>
            </a:r>
          </a:p>
          <a:p>
            <a:pPr>
              <a:lnSpc>
                <a:spcPct val="115000"/>
              </a:lnSpc>
              <a:spcAft>
                <a:spcPts val="1000"/>
              </a:spcAft>
            </a:pPr>
            <a:r>
              <a:rPr lang="en-GB" sz="1400" b="1" dirty="0">
                <a:effectLst/>
                <a:latin typeface="MS London" panose="020B0503020203020204" pitchFamily="34" charset="0"/>
                <a:ea typeface="Calibri" panose="020F0502020204030204" pitchFamily="34" charset="0"/>
                <a:cs typeface="Times New Roman" panose="02020603050405020304" pitchFamily="18" charset="0"/>
              </a:rPr>
              <a:t> </a:t>
            </a:r>
            <a:endParaRPr lang="en-GB" sz="1400" dirty="0">
              <a:effectLst/>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effectLst/>
                <a:latin typeface="MS London" panose="020B0503020203020204" pitchFamily="34" charset="0"/>
                <a:ea typeface="Calibri" panose="020F0502020204030204" pitchFamily="34" charset="0"/>
                <a:cs typeface="Times New Roman" panose="02020603050405020304" pitchFamily="18" charset="0"/>
              </a:rPr>
              <a:t> </a:t>
            </a:r>
            <a:endParaRPr lang="en-GB" sz="1400" dirty="0">
              <a:effectLst/>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Would you recommend the M&amp;S Archive resources to </a:t>
            </a:r>
            <a:r>
              <a:rPr lang="en-GB" sz="1400" dirty="0">
                <a:latin typeface="MS London" panose="020B0503020203020204" pitchFamily="34" charset="0"/>
                <a:ea typeface="Calibri" panose="020F0502020204030204" pitchFamily="34" charset="0"/>
                <a:cs typeface="Times New Roman" panose="02020603050405020304" pitchFamily="18" charset="0"/>
              </a:rPr>
              <a:t>others</a:t>
            </a:r>
            <a:r>
              <a:rPr lang="en-GB" sz="1400" dirty="0">
                <a:effectLst/>
                <a:latin typeface="MS London" panose="020B0503020203020204" pitchFamily="34" charset="0"/>
                <a:ea typeface="Calibri" panose="020F0502020204030204" pitchFamily="34" charset="0"/>
                <a:cs typeface="Times New Roman" panose="02020603050405020304" pitchFamily="18" charset="0"/>
              </a:rPr>
              <a:t>?</a:t>
            </a:r>
          </a:p>
          <a:p>
            <a:pPr>
              <a:lnSpc>
                <a:spcPct val="115000"/>
              </a:lnSpc>
              <a:spcAft>
                <a:spcPts val="1000"/>
              </a:spcAft>
            </a:pPr>
            <a:endParaRPr lang="en-GB" sz="200" dirty="0">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Why?</a:t>
            </a: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 </a:t>
            </a:r>
          </a:p>
          <a:p>
            <a:pPr algn="ctr">
              <a:lnSpc>
                <a:spcPct val="115000"/>
              </a:lnSpc>
              <a:spcAft>
                <a:spcPts val="1000"/>
              </a:spcAft>
            </a:pPr>
            <a:r>
              <a:rPr lang="en-GB" sz="1400" b="1" dirty="0">
                <a:effectLst/>
                <a:latin typeface="MS London" panose="020B0503020203020204" pitchFamily="34" charset="0"/>
                <a:ea typeface="Calibri" panose="020F0502020204030204" pitchFamily="34" charset="0"/>
                <a:cs typeface="Times New Roman" panose="02020603050405020304" pitchFamily="18" charset="0"/>
              </a:rPr>
              <a:t> </a:t>
            </a:r>
            <a:endParaRPr lang="en-GB" sz="1400" dirty="0">
              <a:effectLst/>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effectLst/>
                <a:latin typeface="MS London" panose="020B0503020203020204" pitchFamily="34" charset="0"/>
                <a:ea typeface="Calibri" panose="020F0502020204030204" pitchFamily="34" charset="0"/>
                <a:cs typeface="Times New Roman" panose="02020603050405020304" pitchFamily="18" charset="0"/>
              </a:rPr>
              <a:t>Thank you for your comments</a:t>
            </a:r>
            <a:endParaRPr lang="en-GB" sz="1400" dirty="0">
              <a:effectLst/>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Please email your answers to </a:t>
            </a:r>
            <a:r>
              <a:rPr lang="en-GB" sz="1400" u="sng" dirty="0">
                <a:solidFill>
                  <a:srgbClr val="0000FF"/>
                </a:solidFill>
                <a:effectLst/>
                <a:latin typeface="MS London" panose="020B0503020203020204" pitchFamily="34" charset="0"/>
                <a:ea typeface="Calibri" panose="020F0502020204030204" pitchFamily="34" charset="0"/>
                <a:cs typeface="Times New Roman" panose="02020603050405020304" pitchFamily="18" charset="0"/>
                <a:hlinkClick r:id="rId2"/>
              </a:rPr>
              <a:t>archive@mands.com</a:t>
            </a:r>
            <a:r>
              <a:rPr lang="en-GB" sz="1400" dirty="0">
                <a:effectLst/>
                <a:latin typeface="MS London" panose="020B050302020302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or post to M&amp;S Archive, Michael Marks Building, </a:t>
            </a:r>
          </a:p>
          <a:p>
            <a:pPr>
              <a:lnSpc>
                <a:spcPct val="115000"/>
              </a:lnSpc>
              <a:spcAft>
                <a:spcPts val="1000"/>
              </a:spcAft>
            </a:pPr>
            <a:r>
              <a:rPr lang="en-GB" sz="1400" dirty="0">
                <a:effectLst/>
                <a:latin typeface="MS London" panose="020B0503020203020204" pitchFamily="34" charset="0"/>
                <a:ea typeface="Calibri" panose="020F0502020204030204" pitchFamily="34" charset="0"/>
                <a:cs typeface="Times New Roman" panose="02020603050405020304" pitchFamily="18" charset="0"/>
              </a:rPr>
              <a:t>University of Leeds, LS2 9JT   </a:t>
            </a:r>
          </a:p>
          <a:p>
            <a:endParaRPr lang="en-GB" dirty="0"/>
          </a:p>
        </p:txBody>
      </p:sp>
      <p:pic>
        <p:nvPicPr>
          <p:cNvPr id="2" name="Picture 1" descr="A picture containing graphics, font, typography, design&#10;&#10;Description automatically generated">
            <a:extLst>
              <a:ext uri="{FF2B5EF4-FFF2-40B4-BE49-F238E27FC236}">
                <a16:creationId xmlns:a16="http://schemas.microsoft.com/office/drawing/2014/main" id="{4F582193-CCB2-8AFD-D7D2-EE38B74A9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813" y="9066358"/>
            <a:ext cx="810538" cy="658554"/>
          </a:xfrm>
          <a:prstGeom prst="rect">
            <a:avLst/>
          </a:prstGeom>
        </p:spPr>
      </p:pic>
    </p:spTree>
    <p:extLst>
      <p:ext uri="{BB962C8B-B14F-4D97-AF65-F5344CB8AC3E}">
        <p14:creationId xmlns:p14="http://schemas.microsoft.com/office/powerpoint/2010/main" val="138983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690736-31C4-40F4-9AB7-F9C7E294AF2E}"/>
              </a:ext>
            </a:extLst>
          </p:cNvPr>
          <p:cNvSpPr txBox="1"/>
          <p:nvPr/>
        </p:nvSpPr>
        <p:spPr>
          <a:xfrm>
            <a:off x="414981" y="3289567"/>
            <a:ext cx="6193861" cy="5766194"/>
          </a:xfrm>
          <a:prstGeom prst="rect">
            <a:avLst/>
          </a:prstGeom>
          <a:noFill/>
        </p:spPr>
        <p:txBody>
          <a:bodyPr wrap="square" lIns="91440" tIns="45720" rIns="91440" bIns="45720" rtlCol="0" anchor="t">
            <a:spAutoFit/>
          </a:bodyPr>
          <a:lstStyle/>
          <a:p>
            <a:pPr>
              <a:lnSpc>
                <a:spcPct val="115000"/>
              </a:lnSpc>
              <a:spcAft>
                <a:spcPts val="1000"/>
              </a:spcAft>
            </a:pPr>
            <a:r>
              <a:rPr lang="en-GB" sz="2400" b="1" dirty="0">
                <a:latin typeface="MS London" panose="020B0503020203020204" pitchFamily="34" charset="0"/>
                <a:ea typeface="Calibri" panose="020F0502020204030204" pitchFamily="34" charset="0"/>
                <a:cs typeface="Times New Roman" panose="02020603050405020304" pitchFamily="18" charset="0"/>
              </a:rPr>
              <a:t>Useful information</a:t>
            </a:r>
          </a:p>
          <a:p>
            <a:pPr>
              <a:lnSpc>
                <a:spcPct val="115000"/>
              </a:lnSpc>
              <a:spcAft>
                <a:spcPts val="1000"/>
              </a:spcAft>
            </a:pPr>
            <a:r>
              <a:rPr lang="en-GB" dirty="0">
                <a:latin typeface="MS London" panose="020B0503020203020204" pitchFamily="34" charset="0"/>
                <a:ea typeface="Calibri" panose="020F0502020204030204" pitchFamily="34" charset="0"/>
                <a:cs typeface="Times New Roman" panose="02020603050405020304" pitchFamily="18" charset="0"/>
              </a:rPr>
              <a:t>M&amp;S Archive Schools</a:t>
            </a:r>
          </a:p>
          <a:p>
            <a:pPr>
              <a:lnSpc>
                <a:spcPct val="114999"/>
              </a:lnSpc>
              <a:spcAft>
                <a:spcPts val="1000"/>
              </a:spcAft>
            </a:pPr>
            <a:r>
              <a:rPr lang="en-GB" sz="1600" dirty="0">
                <a:latin typeface="MS London"/>
                <a:ea typeface="Calibri"/>
                <a:cs typeface="Times New Roman"/>
                <a:hlinkClick r:id="rId2"/>
              </a:rPr>
              <a:t>https://archive.marksandspencer.com/learning/home-educators</a:t>
            </a:r>
          </a:p>
          <a:p>
            <a:pPr>
              <a:lnSpc>
                <a:spcPct val="114999"/>
              </a:lnSpc>
              <a:spcAft>
                <a:spcPts val="1000"/>
              </a:spcAft>
            </a:pPr>
            <a:endParaRPr lang="en-GB" dirty="0">
              <a:latin typeface="MS London"/>
              <a:ea typeface="Calibri"/>
              <a:cs typeface="Times New Roman"/>
            </a:endParaRPr>
          </a:p>
          <a:p>
            <a:pPr>
              <a:lnSpc>
                <a:spcPct val="115000"/>
              </a:lnSpc>
              <a:spcAft>
                <a:spcPts val="1000"/>
              </a:spcAft>
            </a:pPr>
            <a:r>
              <a:rPr lang="en-GB" dirty="0">
                <a:latin typeface="MS London" panose="020B0503020203020204" pitchFamily="34" charset="0"/>
                <a:ea typeface="Calibri" panose="020F0502020204030204" pitchFamily="34" charset="0"/>
                <a:cs typeface="Times New Roman" panose="02020603050405020304" pitchFamily="18" charset="0"/>
              </a:rPr>
              <a:t>M&amp;S Archive with My Learning</a:t>
            </a:r>
          </a:p>
          <a:p>
            <a:pPr>
              <a:lnSpc>
                <a:spcPct val="115000"/>
              </a:lnSpc>
              <a:spcAft>
                <a:spcPts val="1000"/>
              </a:spcAft>
            </a:pPr>
            <a:r>
              <a:rPr lang="en-GB" sz="1600" dirty="0">
                <a:latin typeface="MS London"/>
                <a:ea typeface="Calibri"/>
                <a:cs typeface="Times New Roman"/>
                <a:hlinkClick r:id="rId3"/>
              </a:rPr>
              <a:t>https://mylearning.org/collections/the-mands-company-archive</a:t>
            </a:r>
            <a:r>
              <a:rPr lang="en-GB" sz="1600" dirty="0">
                <a:latin typeface="MS London"/>
                <a:ea typeface="Calibri"/>
                <a:cs typeface="Times New Roman"/>
              </a:rPr>
              <a:t> </a:t>
            </a:r>
            <a:endParaRPr lang="en-GB" sz="1600" dirty="0">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dirty="0">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b="1" dirty="0">
                <a:effectLst/>
                <a:latin typeface="MS London" panose="020B0503020203020204" pitchFamily="34" charset="0"/>
                <a:ea typeface="Calibri" panose="020F0502020204030204" pitchFamily="34" charset="0"/>
                <a:cs typeface="Times New Roman" panose="02020603050405020304" pitchFamily="18" charset="0"/>
              </a:rPr>
              <a:t>Contact us</a:t>
            </a:r>
          </a:p>
          <a:p>
            <a:pPr>
              <a:lnSpc>
                <a:spcPct val="115000"/>
              </a:lnSpc>
              <a:spcAft>
                <a:spcPts val="1000"/>
              </a:spcAft>
            </a:pPr>
            <a:r>
              <a:rPr lang="en-GB" sz="1600" dirty="0">
                <a:latin typeface="MS London"/>
                <a:ea typeface="Calibri"/>
                <a:cs typeface="Times New Roman"/>
                <a:hlinkClick r:id="rId4"/>
              </a:rPr>
              <a:t>archive@mands.com</a:t>
            </a:r>
            <a:endParaRPr lang="en-GB" sz="1600" dirty="0">
              <a:latin typeface="MS London"/>
              <a:ea typeface="Calibri"/>
              <a:cs typeface="Times New Roman"/>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Slide Number Placeholder 2">
            <a:extLst>
              <a:ext uri="{FF2B5EF4-FFF2-40B4-BE49-F238E27FC236}">
                <a16:creationId xmlns:a16="http://schemas.microsoft.com/office/drawing/2014/main" id="{06567FAC-80C3-4BE7-A385-ECB2D7FC88B0}"/>
              </a:ext>
            </a:extLst>
          </p:cNvPr>
          <p:cNvSpPr>
            <a:spLocks noGrp="1"/>
          </p:cNvSpPr>
          <p:nvPr>
            <p:ph type="sldNum" sz="quarter" idx="12"/>
          </p:nvPr>
        </p:nvSpPr>
        <p:spPr/>
        <p:txBody>
          <a:bodyPr/>
          <a:lstStyle/>
          <a:p>
            <a:fld id="{9152ECD5-911A-4A6C-BD67-051545756874}" type="slidenum">
              <a:rPr lang="en-GB" smtClean="0"/>
              <a:t>18</a:t>
            </a:fld>
            <a:endParaRPr lang="en-GB"/>
          </a:p>
        </p:txBody>
      </p:sp>
      <p:pic>
        <p:nvPicPr>
          <p:cNvPr id="6" name="Picture 5">
            <a:extLst>
              <a:ext uri="{FF2B5EF4-FFF2-40B4-BE49-F238E27FC236}">
                <a16:creationId xmlns:a16="http://schemas.microsoft.com/office/drawing/2014/main" id="{25356CEB-532C-40AF-8C24-88442CCB7E7A}"/>
              </a:ext>
            </a:extLst>
          </p:cNvPr>
          <p:cNvPicPr>
            <a:picLocks noChangeAspect="1"/>
          </p:cNvPicPr>
          <p:nvPr/>
        </p:nvPicPr>
        <p:blipFill>
          <a:blip r:embed="rId5"/>
          <a:stretch>
            <a:fillRect/>
          </a:stretch>
        </p:blipFill>
        <p:spPr>
          <a:xfrm rot="1067069">
            <a:off x="6010711" y="8550700"/>
            <a:ext cx="608957" cy="1215241"/>
          </a:xfrm>
          <a:prstGeom prst="rect">
            <a:avLst/>
          </a:prstGeom>
        </p:spPr>
      </p:pic>
      <p:pic>
        <p:nvPicPr>
          <p:cNvPr id="4" name="Picture 2">
            <a:extLst>
              <a:ext uri="{FF2B5EF4-FFF2-40B4-BE49-F238E27FC236}">
                <a16:creationId xmlns:a16="http://schemas.microsoft.com/office/drawing/2014/main" id="{456E25AF-E366-010F-BBC6-023D8E81D72C}"/>
              </a:ext>
            </a:extLst>
          </p:cNvPr>
          <p:cNvPicPr>
            <a:picLocks noChangeAspect="1"/>
          </p:cNvPicPr>
          <p:nvPr/>
        </p:nvPicPr>
        <p:blipFill>
          <a:blip r:embed="rId6"/>
          <a:stretch>
            <a:fillRect/>
          </a:stretch>
        </p:blipFill>
        <p:spPr>
          <a:xfrm>
            <a:off x="1433926" y="689644"/>
            <a:ext cx="3985893" cy="446957"/>
          </a:xfrm>
          <a:prstGeom prst="rect">
            <a:avLst/>
          </a:prstGeom>
        </p:spPr>
      </p:pic>
    </p:spTree>
    <p:extLst>
      <p:ext uri="{BB962C8B-B14F-4D97-AF65-F5344CB8AC3E}">
        <p14:creationId xmlns:p14="http://schemas.microsoft.com/office/powerpoint/2010/main" val="148857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86786A-35E3-485D-9FE1-B48D9FD28DF5}"/>
              </a:ext>
            </a:extLst>
          </p:cNvPr>
          <p:cNvSpPr txBox="1"/>
          <p:nvPr/>
        </p:nvSpPr>
        <p:spPr>
          <a:xfrm>
            <a:off x="185421" y="616075"/>
            <a:ext cx="6574535" cy="1496179"/>
          </a:xfrm>
          <a:prstGeom prst="rect">
            <a:avLst/>
          </a:prstGeom>
          <a:noFill/>
        </p:spPr>
        <p:txBody>
          <a:bodyPr wrap="square">
            <a:spAutoFit/>
          </a:bodyPr>
          <a:lstStyle/>
          <a:p>
            <a:pPr>
              <a:lnSpc>
                <a:spcPct val="115000"/>
              </a:lnSpc>
              <a:spcAft>
                <a:spcPts val="1000"/>
              </a:spcAft>
            </a:pPr>
            <a:r>
              <a:rPr lang="en-GB" sz="1600" b="1" dirty="0">
                <a:effectLst/>
                <a:latin typeface="MS London" panose="020B0503020203020204" pitchFamily="34" charset="0"/>
                <a:ea typeface="Calibri" panose="020F0502020204030204" pitchFamily="34" charset="0"/>
                <a:cs typeface="Times New Roman" panose="02020603050405020304" pitchFamily="18" charset="0"/>
              </a:rPr>
              <a:t>Summary</a:t>
            </a:r>
            <a:r>
              <a:rPr lang="en-GB" sz="1600" b="1" dirty="0">
                <a:latin typeface="MS London" panose="020B0503020203020204" pitchFamily="34" charset="0"/>
                <a:ea typeface="Calibri" panose="020F0502020204030204" pitchFamily="34" charset="0"/>
                <a:cs typeface="Times New Roman" panose="02020603050405020304" pitchFamily="18" charset="0"/>
              </a:rPr>
              <a:t>                                                                                                            </a:t>
            </a:r>
            <a:r>
              <a:rPr lang="en-GB" sz="1600" dirty="0">
                <a:latin typeface="MS London" panose="020B0503020203020204" pitchFamily="34" charset="0"/>
                <a:ea typeface="Calibri" panose="020F0502020204030204" pitchFamily="34" charset="0"/>
                <a:cs typeface="Times New Roman" panose="02020603050405020304" pitchFamily="18" charset="0"/>
              </a:rPr>
              <a:t>Find out about</a:t>
            </a:r>
            <a:r>
              <a:rPr lang="en-GB" sz="1600" dirty="0">
                <a:effectLst/>
                <a:latin typeface="MS London" panose="020B0503020203020204" pitchFamily="34" charset="0"/>
                <a:ea typeface="Calibri" panose="020F0502020204030204" pitchFamily="34" charset="0"/>
                <a:cs typeface="Times New Roman" panose="02020603050405020304" pitchFamily="18" charset="0"/>
              </a:rPr>
              <a:t> a range of fabrics, their properties and uses through observation, discussion and scientific investigation. P</a:t>
            </a:r>
            <a:r>
              <a:rPr lang="en-GB" sz="1600" dirty="0">
                <a:latin typeface="MS London" panose="020B0503020203020204" pitchFamily="34" charset="0"/>
                <a:ea typeface="Calibri" panose="020F0502020204030204" pitchFamily="34" charset="0"/>
                <a:cs typeface="Times New Roman" panose="02020603050405020304" pitchFamily="18" charset="0"/>
              </a:rPr>
              <a:t>lay the Find the Fabric game, and then use your imagination and problem-solving skills to design a garment for the future.</a:t>
            </a:r>
          </a:p>
        </p:txBody>
      </p:sp>
      <p:sp>
        <p:nvSpPr>
          <p:cNvPr id="8" name="TextBox 7">
            <a:extLst>
              <a:ext uri="{FF2B5EF4-FFF2-40B4-BE49-F238E27FC236}">
                <a16:creationId xmlns:a16="http://schemas.microsoft.com/office/drawing/2014/main" id="{F11BEB72-EF97-4C21-A2BC-C98AC2B7C83C}"/>
              </a:ext>
            </a:extLst>
          </p:cNvPr>
          <p:cNvSpPr txBox="1"/>
          <p:nvPr/>
        </p:nvSpPr>
        <p:spPr>
          <a:xfrm>
            <a:off x="133535" y="2703365"/>
            <a:ext cx="6590929" cy="3293209"/>
          </a:xfrm>
          <a:prstGeom prst="rect">
            <a:avLst/>
          </a:prstGeom>
          <a:noFill/>
        </p:spPr>
        <p:txBody>
          <a:bodyPr wrap="square" rtlCol="0">
            <a:spAutoFit/>
          </a:bodyPr>
          <a:lstStyle/>
          <a:p>
            <a:r>
              <a:rPr lang="en-GB" sz="1600" b="1" dirty="0">
                <a:latin typeface="MS London" panose="020B0503020203020204" pitchFamily="34" charset="0"/>
              </a:rPr>
              <a:t>You will need (not supplied with this pack):</a:t>
            </a:r>
          </a:p>
          <a:p>
            <a:endParaRPr lang="en-GB" sz="1600" b="1"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Examples of 5 or 6 common fabrics e.g. wool, denim, silk, nylon, cotton, fleece. Fabrics should be cut into pieces no smaller than 20cm square. </a:t>
            </a:r>
          </a:p>
          <a:p>
            <a:endParaRPr lang="en-GB" sz="8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Further fabric pieces for Testing Fabrics investigations </a:t>
            </a:r>
          </a:p>
          <a:p>
            <a:pPr marL="742950" lvl="1" indent="-285750">
              <a:buFont typeface="Arial" panose="020B0604020202020204" pitchFamily="34" charset="0"/>
              <a:buChar char="•"/>
            </a:pPr>
            <a:r>
              <a:rPr lang="en-GB" sz="1600" dirty="0">
                <a:latin typeface="MS London" panose="020B0503020203020204" pitchFamily="34" charset="0"/>
              </a:rPr>
              <a:t>for Investigation 1 we suggest; denim, silk, polyester </a:t>
            </a:r>
          </a:p>
          <a:p>
            <a:pPr marL="742950" lvl="1" indent="-285750">
              <a:buFont typeface="Arial" panose="020B0604020202020204" pitchFamily="34" charset="0"/>
              <a:buChar char="•"/>
            </a:pPr>
            <a:r>
              <a:rPr lang="en-GB" sz="1600" dirty="0">
                <a:latin typeface="MS London" panose="020B0503020203020204" pitchFamily="34" charset="0"/>
              </a:rPr>
              <a:t>for Investigation 2 we suggest: denim, wool, elastane/Lycra</a:t>
            </a:r>
          </a:p>
          <a:p>
            <a:endParaRPr lang="en-GB" sz="8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Testing equipment – sanding blocks or sandpaper, measuring jugs, bowls for water, stopwatches/timers</a:t>
            </a:r>
          </a:p>
          <a:p>
            <a:endParaRPr lang="en-GB" sz="8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Space to play the game</a:t>
            </a:r>
          </a:p>
        </p:txBody>
      </p:sp>
      <p:sp>
        <p:nvSpPr>
          <p:cNvPr id="9" name="TextBox 8">
            <a:extLst>
              <a:ext uri="{FF2B5EF4-FFF2-40B4-BE49-F238E27FC236}">
                <a16:creationId xmlns:a16="http://schemas.microsoft.com/office/drawing/2014/main" id="{F0DD2F38-21B2-4830-8343-8333472702DC}"/>
              </a:ext>
            </a:extLst>
          </p:cNvPr>
          <p:cNvSpPr txBox="1"/>
          <p:nvPr/>
        </p:nvSpPr>
        <p:spPr>
          <a:xfrm>
            <a:off x="185421" y="6339443"/>
            <a:ext cx="6462157" cy="1938992"/>
          </a:xfrm>
          <a:prstGeom prst="rect">
            <a:avLst/>
          </a:prstGeom>
          <a:noFill/>
        </p:spPr>
        <p:txBody>
          <a:bodyPr wrap="square" rtlCol="0">
            <a:spAutoFit/>
          </a:bodyPr>
          <a:lstStyle/>
          <a:p>
            <a:r>
              <a:rPr lang="en-GB" sz="1600" b="1" dirty="0">
                <a:latin typeface="MS London" panose="020B0503020203020204" pitchFamily="34" charset="0"/>
              </a:rPr>
              <a:t>Resources included with this pack:</a:t>
            </a:r>
          </a:p>
          <a:p>
            <a:endParaRPr lang="en-GB" sz="800" b="1"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PowerPoint slides</a:t>
            </a:r>
          </a:p>
          <a:p>
            <a:pPr marL="285750" indent="-285750">
              <a:buFont typeface="Arial" panose="020B0604020202020204" pitchFamily="34" charset="0"/>
              <a:buChar char="•"/>
            </a:pPr>
            <a:r>
              <a:rPr lang="en-GB" sz="1600" dirty="0">
                <a:latin typeface="MS London" panose="020B0503020203020204" pitchFamily="34" charset="0"/>
              </a:rPr>
              <a:t>Films: </a:t>
            </a:r>
          </a:p>
          <a:p>
            <a:pPr marL="742950" lvl="1" indent="-285750">
              <a:buFont typeface="Arial" panose="020B0604020202020204" pitchFamily="34" charset="0"/>
              <a:buChar char="•"/>
            </a:pPr>
            <a:r>
              <a:rPr lang="en-GB" sz="1600" dirty="0">
                <a:latin typeface="MS London" panose="020B0503020203020204" pitchFamily="34" charset="0"/>
              </a:rPr>
              <a:t>Fabric &amp; Fashion Investigating Fabrics film</a:t>
            </a:r>
          </a:p>
          <a:p>
            <a:pPr marL="742950" lvl="1" indent="-285750">
              <a:buFont typeface="Arial" panose="020B0604020202020204" pitchFamily="34" charset="0"/>
              <a:buChar char="•"/>
            </a:pPr>
            <a:r>
              <a:rPr lang="en-GB" sz="1600" dirty="0">
                <a:latin typeface="MS London" panose="020B0503020203020204" pitchFamily="34" charset="0"/>
              </a:rPr>
              <a:t>Fabric &amp; Fashion Innovation film</a:t>
            </a:r>
          </a:p>
          <a:p>
            <a:pPr marL="285750" indent="-285750">
              <a:buFont typeface="Arial" panose="020B0604020202020204" pitchFamily="34" charset="0"/>
              <a:buChar char="•"/>
            </a:pPr>
            <a:r>
              <a:rPr lang="en-GB" sz="1600" dirty="0">
                <a:latin typeface="MS London" panose="020B0503020203020204" pitchFamily="34" charset="0"/>
              </a:rPr>
              <a:t>Printable worksheets</a:t>
            </a:r>
          </a:p>
          <a:p>
            <a:pPr marL="285750" indent="-285750">
              <a:buFont typeface="Arial" panose="020B0604020202020204" pitchFamily="34" charset="0"/>
              <a:buChar char="•"/>
            </a:pPr>
            <a:r>
              <a:rPr lang="en-GB" sz="1600" dirty="0">
                <a:latin typeface="MS London" panose="020B0503020203020204" pitchFamily="34" charset="0"/>
              </a:rPr>
              <a:t>Background information on fabrics - at end of the pack</a:t>
            </a:r>
          </a:p>
        </p:txBody>
      </p:sp>
      <p:pic>
        <p:nvPicPr>
          <p:cNvPr id="4" name="Picture 3" descr="A picture containing graphics, font, typography, design&#10;&#10;Description automatically generated">
            <a:extLst>
              <a:ext uri="{FF2B5EF4-FFF2-40B4-BE49-F238E27FC236}">
                <a16:creationId xmlns:a16="http://schemas.microsoft.com/office/drawing/2014/main" id="{F3ECD000-2DF6-92E3-31B2-1AF81F026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965" y="8996707"/>
            <a:ext cx="946865" cy="769318"/>
          </a:xfrm>
          <a:prstGeom prst="rect">
            <a:avLst/>
          </a:prstGeom>
        </p:spPr>
      </p:pic>
    </p:spTree>
    <p:extLst>
      <p:ext uri="{BB962C8B-B14F-4D97-AF65-F5344CB8AC3E}">
        <p14:creationId xmlns:p14="http://schemas.microsoft.com/office/powerpoint/2010/main" val="402010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7962D-AA7D-4FA4-B838-0618C48438C7}"/>
              </a:ext>
            </a:extLst>
          </p:cNvPr>
          <p:cNvSpPr txBox="1"/>
          <p:nvPr/>
        </p:nvSpPr>
        <p:spPr>
          <a:xfrm>
            <a:off x="116113" y="359030"/>
            <a:ext cx="6625771" cy="861774"/>
          </a:xfrm>
          <a:prstGeom prst="rect">
            <a:avLst/>
          </a:prstGeom>
          <a:noFill/>
        </p:spPr>
        <p:txBody>
          <a:bodyPr wrap="square" rtlCol="0">
            <a:spAutoFit/>
          </a:bodyPr>
          <a:lstStyle/>
          <a:p>
            <a:r>
              <a:rPr lang="en-GB" sz="3200" b="1" dirty="0">
                <a:latin typeface="MS London" panose="020B0503020203020204" pitchFamily="34" charset="0"/>
              </a:rPr>
              <a:t>Plan</a:t>
            </a:r>
          </a:p>
          <a:p>
            <a:endParaRPr lang="en-GB" dirty="0"/>
          </a:p>
        </p:txBody>
      </p:sp>
      <p:sp>
        <p:nvSpPr>
          <p:cNvPr id="5" name="Slide Number Placeholder 4">
            <a:extLst>
              <a:ext uri="{FF2B5EF4-FFF2-40B4-BE49-F238E27FC236}">
                <a16:creationId xmlns:a16="http://schemas.microsoft.com/office/drawing/2014/main" id="{A5297773-486E-4B70-A183-C23EF7B7593D}"/>
              </a:ext>
            </a:extLst>
          </p:cNvPr>
          <p:cNvSpPr>
            <a:spLocks noGrp="1"/>
          </p:cNvSpPr>
          <p:nvPr>
            <p:ph type="sldNum" sz="quarter" idx="12"/>
          </p:nvPr>
        </p:nvSpPr>
        <p:spPr/>
        <p:txBody>
          <a:bodyPr/>
          <a:lstStyle/>
          <a:p>
            <a:fld id="{9152ECD5-911A-4A6C-BD67-051545756874}" type="slidenum">
              <a:rPr lang="en-GB" smtClean="0"/>
              <a:t>3</a:t>
            </a:fld>
            <a:endParaRPr lang="en-GB"/>
          </a:p>
        </p:txBody>
      </p:sp>
      <p:graphicFrame>
        <p:nvGraphicFramePr>
          <p:cNvPr id="7" name="Table 6">
            <a:extLst>
              <a:ext uri="{FF2B5EF4-FFF2-40B4-BE49-F238E27FC236}">
                <a16:creationId xmlns:a16="http://schemas.microsoft.com/office/drawing/2014/main" id="{8BB32241-9B8F-4C2E-89D2-AC4CCAB8AB29}"/>
              </a:ext>
            </a:extLst>
          </p:cNvPr>
          <p:cNvGraphicFramePr>
            <a:graphicFrameLocks noGrp="1"/>
          </p:cNvGraphicFramePr>
          <p:nvPr>
            <p:extLst>
              <p:ext uri="{D42A27DB-BD31-4B8C-83A1-F6EECF244321}">
                <p14:modId xmlns:p14="http://schemas.microsoft.com/office/powerpoint/2010/main" val="2992947888"/>
              </p:ext>
            </p:extLst>
          </p:nvPr>
        </p:nvGraphicFramePr>
        <p:xfrm>
          <a:off x="60061" y="1317320"/>
          <a:ext cx="6737877" cy="7864077"/>
        </p:xfrm>
        <a:graphic>
          <a:graphicData uri="http://schemas.openxmlformats.org/drawingml/2006/table">
            <a:tbl>
              <a:tblPr firstRow="1" firstCol="1" bandRow="1">
                <a:tableStyleId>{5940675A-B579-460E-94D1-54222C63F5DA}</a:tableStyleId>
              </a:tblPr>
              <a:tblGrid>
                <a:gridCol w="558731">
                  <a:extLst>
                    <a:ext uri="{9D8B030D-6E8A-4147-A177-3AD203B41FA5}">
                      <a16:colId xmlns:a16="http://schemas.microsoft.com/office/drawing/2014/main" val="2652082691"/>
                    </a:ext>
                  </a:extLst>
                </a:gridCol>
                <a:gridCol w="1076106">
                  <a:extLst>
                    <a:ext uri="{9D8B030D-6E8A-4147-A177-3AD203B41FA5}">
                      <a16:colId xmlns:a16="http://schemas.microsoft.com/office/drawing/2014/main" val="3653539408"/>
                    </a:ext>
                  </a:extLst>
                </a:gridCol>
                <a:gridCol w="3277530">
                  <a:extLst>
                    <a:ext uri="{9D8B030D-6E8A-4147-A177-3AD203B41FA5}">
                      <a16:colId xmlns:a16="http://schemas.microsoft.com/office/drawing/2014/main" val="1708542744"/>
                    </a:ext>
                  </a:extLst>
                </a:gridCol>
                <a:gridCol w="1825510">
                  <a:extLst>
                    <a:ext uri="{9D8B030D-6E8A-4147-A177-3AD203B41FA5}">
                      <a16:colId xmlns:a16="http://schemas.microsoft.com/office/drawing/2014/main" val="3835373689"/>
                    </a:ext>
                  </a:extLst>
                </a:gridCol>
              </a:tblGrid>
              <a:tr h="128100">
                <a:tc>
                  <a:txBody>
                    <a:bodyPr/>
                    <a:lstStyle/>
                    <a:p>
                      <a:pPr>
                        <a:lnSpc>
                          <a:spcPct val="115000"/>
                        </a:lnSpc>
                        <a:spcAft>
                          <a:spcPts val="1000"/>
                        </a:spcAft>
                      </a:pPr>
                      <a:r>
                        <a:rPr lang="en-GB" sz="1400">
                          <a:effectLst/>
                          <a:latin typeface="MS London" panose="020B0503020203020204" pitchFamily="34" charset="0"/>
                        </a:rPr>
                        <a:t>Time</a:t>
                      </a:r>
                      <a:endParaRPr lang="en-GB" sz="1400" i="1">
                        <a:effectLst/>
                        <a:latin typeface="MS London" panose="020B0503020203020204" pitchFamily="34" charset="0"/>
                        <a:ea typeface="Calibri" panose="020F0502020204030204" pitchFamily="34" charset="0"/>
                        <a:cs typeface="Times New Roman" panose="02020603050405020304" pitchFamily="18" charset="0"/>
                      </a:endParaRPr>
                    </a:p>
                  </a:txBody>
                  <a:tcPr marL="36459" marR="36459" marT="0" marB="0"/>
                </a:tc>
                <a:tc>
                  <a:txBody>
                    <a:bodyPr/>
                    <a:lstStyle/>
                    <a:p>
                      <a:pPr>
                        <a:lnSpc>
                          <a:spcPct val="115000"/>
                        </a:lnSpc>
                        <a:spcAft>
                          <a:spcPts val="1000"/>
                        </a:spcAft>
                      </a:pPr>
                      <a:r>
                        <a:rPr lang="en-GB" sz="1400">
                          <a:effectLst/>
                          <a:latin typeface="MS London" panose="020B0503020203020204" pitchFamily="34" charset="0"/>
                        </a:rPr>
                        <a:t>Activity</a:t>
                      </a:r>
                      <a:endParaRPr lang="en-GB" sz="1400">
                        <a:effectLst/>
                        <a:latin typeface="MS London" panose="020B0503020203020204" pitchFamily="34" charset="0"/>
                        <a:ea typeface="Calibri" panose="020F0502020204030204" pitchFamily="34" charset="0"/>
                        <a:cs typeface="Times New Roman" panose="02020603050405020304" pitchFamily="18" charset="0"/>
                      </a:endParaRPr>
                    </a:p>
                  </a:txBody>
                  <a:tcPr marL="36459" marR="36459" marT="0" marB="0"/>
                </a:tc>
                <a:tc>
                  <a:txBody>
                    <a:bodyPr/>
                    <a:lstStyle/>
                    <a:p>
                      <a:pPr>
                        <a:lnSpc>
                          <a:spcPct val="115000"/>
                        </a:lnSpc>
                        <a:spcAft>
                          <a:spcPts val="1000"/>
                        </a:spcAft>
                      </a:pPr>
                      <a:r>
                        <a:rPr lang="en-GB" sz="1400">
                          <a:effectLst/>
                          <a:latin typeface="MS London" panose="020B0503020203020204" pitchFamily="34" charset="0"/>
                        </a:rPr>
                        <a:t>Content</a:t>
                      </a:r>
                      <a:endParaRPr lang="en-GB" sz="1400">
                        <a:effectLst/>
                        <a:latin typeface="MS London" panose="020B0503020203020204" pitchFamily="34" charset="0"/>
                        <a:ea typeface="Calibri" panose="020F0502020204030204" pitchFamily="34" charset="0"/>
                        <a:cs typeface="Times New Roman" panose="02020603050405020304" pitchFamily="18" charset="0"/>
                      </a:endParaRPr>
                    </a:p>
                  </a:txBody>
                  <a:tcPr marL="36459" marR="36459" marT="0" marB="0"/>
                </a:tc>
                <a:tc>
                  <a:txBody>
                    <a:bodyPr/>
                    <a:lstStyle/>
                    <a:p>
                      <a:pPr>
                        <a:lnSpc>
                          <a:spcPct val="115000"/>
                        </a:lnSpc>
                        <a:spcAft>
                          <a:spcPts val="1000"/>
                        </a:spcAft>
                      </a:pPr>
                      <a:r>
                        <a:rPr lang="en-GB" sz="1400">
                          <a:effectLst/>
                          <a:latin typeface="MS London" panose="020B0503020203020204" pitchFamily="34" charset="0"/>
                        </a:rPr>
                        <a:t>Resources</a:t>
                      </a:r>
                      <a:endParaRPr lang="en-GB" sz="1400">
                        <a:effectLst/>
                        <a:latin typeface="MS London" panose="020B0503020203020204" pitchFamily="34" charset="0"/>
                        <a:ea typeface="Calibri" panose="020F0502020204030204" pitchFamily="34" charset="0"/>
                        <a:cs typeface="Times New Roman" panose="02020603050405020304" pitchFamily="18" charset="0"/>
                      </a:endParaRPr>
                    </a:p>
                  </a:txBody>
                  <a:tcPr marL="36459" marR="36459" marT="0" marB="0"/>
                </a:tc>
                <a:extLst>
                  <a:ext uri="{0D108BD9-81ED-4DB2-BD59-A6C34878D82A}">
                    <a16:rowId xmlns:a16="http://schemas.microsoft.com/office/drawing/2014/main" val="2700822407"/>
                  </a:ext>
                </a:extLst>
              </a:tr>
              <a:tr h="805218">
                <a:tc>
                  <a:txBody>
                    <a:bodyPr/>
                    <a:lstStyle/>
                    <a:p>
                      <a:pPr>
                        <a:lnSpc>
                          <a:spcPct val="115000"/>
                        </a:lnSpc>
                        <a:spcAft>
                          <a:spcPts val="1000"/>
                        </a:spcAft>
                      </a:pPr>
                      <a:r>
                        <a:rPr lang="en-GB" sz="1200" dirty="0">
                          <a:effectLst/>
                          <a:latin typeface="MS London" panose="020B0503020203020204" pitchFamily="34" charset="0"/>
                        </a:rPr>
                        <a:t> 2-10 </a:t>
                      </a:r>
                      <a:endParaRPr lang="en-GB" sz="1200" dirty="0">
                        <a:effectLst/>
                        <a:latin typeface="MS London" panose="020B0503020203020204" pitchFamily="34" charset="0"/>
                        <a:ea typeface="Calibri" panose="020F0502020204030204" pitchFamily="34" charset="0"/>
                        <a:cs typeface="Times New Roman" panose="02020603050405020304" pitchFamily="18" charset="0"/>
                      </a:endParaRPr>
                    </a:p>
                  </a:txBody>
                  <a:tcPr marL="36459" marR="36459" marT="0" marB="0"/>
                </a:tc>
                <a:tc>
                  <a:txBody>
                    <a:bodyPr/>
                    <a:lstStyle/>
                    <a:p>
                      <a:pPr>
                        <a:lnSpc>
                          <a:spcPct val="115000"/>
                        </a:lnSpc>
                        <a:spcAft>
                          <a:spcPts val="1000"/>
                        </a:spcAft>
                      </a:pPr>
                      <a:r>
                        <a:rPr lang="en-GB" sz="1200">
                          <a:effectLst/>
                          <a:latin typeface="MS London" panose="020B0503020203020204" pitchFamily="34" charset="0"/>
                        </a:rPr>
                        <a:t>Fabrics</a:t>
                      </a:r>
                      <a:endParaRPr lang="en-GB" sz="1200">
                        <a:effectLst/>
                        <a:latin typeface="MS London" panose="020B0503020203020204" pitchFamily="34" charset="0"/>
                        <a:ea typeface="Calibri" panose="020F0502020204030204" pitchFamily="34" charset="0"/>
                        <a:cs typeface="Times New Roman" panose="02020603050405020304" pitchFamily="18" charset="0"/>
                      </a:endParaRPr>
                    </a:p>
                  </a:txBody>
                  <a:tcPr marL="36459" marR="36459" marT="0" marB="0"/>
                </a:tc>
                <a:tc>
                  <a:txBody>
                    <a:bodyPr/>
                    <a:lstStyle/>
                    <a:p>
                      <a:r>
                        <a:rPr lang="en-GB" sz="1200" dirty="0">
                          <a:effectLst/>
                          <a:latin typeface="MS London" panose="020B0503020203020204" pitchFamily="34" charset="0"/>
                        </a:rPr>
                        <a:t>Starter discussion</a:t>
                      </a:r>
                      <a:endParaRPr lang="en-GB" sz="1200" b="1" dirty="0">
                        <a:latin typeface="MS London" panose="020B0503020203020204" pitchFamily="34" charset="0"/>
                      </a:endParaRPr>
                    </a:p>
                    <a:p>
                      <a:r>
                        <a:rPr lang="en-GB" sz="1200" b="1" dirty="0">
                          <a:latin typeface="MS London" panose="020B0503020203020204" pitchFamily="34" charset="0"/>
                        </a:rPr>
                        <a:t>Q. What are fabrics?</a:t>
                      </a:r>
                    </a:p>
                    <a:p>
                      <a:r>
                        <a:rPr lang="en-GB" sz="1200" b="1" dirty="0">
                          <a:latin typeface="MS London" panose="020B0503020203020204" pitchFamily="34" charset="0"/>
                        </a:rPr>
                        <a:t>Q. How many different fabrics can you name?</a:t>
                      </a:r>
                    </a:p>
                  </a:txBody>
                  <a:tcPr marL="36459" marR="36459" marT="0" marB="0"/>
                </a:tc>
                <a:tc>
                  <a:txBody>
                    <a:bodyPr/>
                    <a:lstStyle/>
                    <a:p>
                      <a:pPr marL="0" indent="0">
                        <a:lnSpc>
                          <a:spcPct val="115000"/>
                        </a:lnSpc>
                        <a:spcAft>
                          <a:spcPts val="1000"/>
                        </a:spcAft>
                        <a:buFont typeface="Arial" panose="020B0604020202020204" pitchFamily="34" charset="0"/>
                        <a:buNone/>
                      </a:pPr>
                      <a:r>
                        <a:rPr lang="en-GB" sz="1200" dirty="0">
                          <a:effectLst/>
                          <a:latin typeface="MS London" panose="020B0503020203020204" pitchFamily="34" charset="0"/>
                        </a:rPr>
                        <a:t>Slide 2</a:t>
                      </a:r>
                      <a:endParaRPr lang="en-GB" sz="1200" dirty="0">
                        <a:effectLst/>
                        <a:latin typeface="MS London" panose="020B0503020203020204" pitchFamily="34" charset="0"/>
                        <a:ea typeface="Calibri" panose="020F0502020204030204" pitchFamily="34" charset="0"/>
                        <a:cs typeface="Times New Roman" panose="02020603050405020304" pitchFamily="18" charset="0"/>
                      </a:endParaRPr>
                    </a:p>
                  </a:txBody>
                  <a:tcPr marL="36459" marR="36459" marT="0" marB="0"/>
                </a:tc>
                <a:extLst>
                  <a:ext uri="{0D108BD9-81ED-4DB2-BD59-A6C34878D82A}">
                    <a16:rowId xmlns:a16="http://schemas.microsoft.com/office/drawing/2014/main" val="937123643"/>
                  </a:ext>
                </a:extLst>
              </a:tr>
              <a:tr h="590733">
                <a:tc>
                  <a:txBody>
                    <a:bodyPr/>
                    <a:lstStyle/>
                    <a:p>
                      <a:pPr>
                        <a:lnSpc>
                          <a:spcPct val="115000"/>
                        </a:lnSpc>
                        <a:spcAft>
                          <a:spcPts val="1000"/>
                        </a:spcAft>
                      </a:pPr>
                      <a:r>
                        <a:rPr lang="en-GB" sz="1200" dirty="0">
                          <a:effectLst/>
                          <a:latin typeface="MS London" panose="020B0503020203020204" pitchFamily="34" charset="0"/>
                          <a:ea typeface="Calibri" panose="020F0502020204030204" pitchFamily="34" charset="0"/>
                          <a:cs typeface="Times New Roman" panose="02020603050405020304" pitchFamily="18" charset="0"/>
                        </a:rPr>
                        <a:t>10-30</a:t>
                      </a:r>
                    </a:p>
                  </a:txBody>
                  <a:tcPr marL="36459" marR="36459" marT="0" marB="0"/>
                </a:tc>
                <a:tc>
                  <a:txBody>
                    <a:bodyPr/>
                    <a:lstStyle/>
                    <a:p>
                      <a:pPr>
                        <a:lnSpc>
                          <a:spcPct val="115000"/>
                        </a:lnSpc>
                        <a:spcAft>
                          <a:spcPts val="1000"/>
                        </a:spcAft>
                      </a:pPr>
                      <a:r>
                        <a:rPr lang="en-GB" sz="1200" dirty="0">
                          <a:effectLst/>
                          <a:latin typeface="MS London" panose="020B0503020203020204" pitchFamily="34" charset="0"/>
                          <a:ea typeface="Calibri" panose="020F0502020204030204" pitchFamily="34" charset="0"/>
                          <a:cs typeface="Times New Roman" panose="02020603050405020304" pitchFamily="18" charset="0"/>
                        </a:rPr>
                        <a:t>Investigating Fabrics</a:t>
                      </a:r>
                    </a:p>
                  </a:txBody>
                  <a:tcPr marL="36459" marR="36459" marT="0" marB="0"/>
                </a:tc>
                <a:tc>
                  <a:txBody>
                    <a:bodyPr/>
                    <a:lstStyle/>
                    <a:p>
                      <a:pPr marL="0" indent="0" algn="l" defTabSz="685800" rtl="0" eaLnBrk="1" latinLnBrk="0" hangingPunct="1">
                        <a:lnSpc>
                          <a:spcPct val="115000"/>
                        </a:lnSpc>
                        <a:spcAft>
                          <a:spcPts val="1000"/>
                        </a:spcAft>
                        <a:buFont typeface="Arial" panose="020B0604020202020204" pitchFamily="34" charset="0"/>
                        <a:buNone/>
                      </a:pPr>
                      <a:r>
                        <a:rPr lang="en-GB" sz="1200" kern="1200" dirty="0">
                          <a:solidFill>
                            <a:schemeClr val="tx1"/>
                          </a:solidFill>
                          <a:latin typeface="MS London" panose="020B0503020203020204" pitchFamily="34" charset="0"/>
                          <a:ea typeface="+mn-ea"/>
                          <a:cs typeface="+mn-cs"/>
                        </a:rPr>
                        <a:t>Using senses to explore fabrics.                                              Identify different fabrics and their uses.</a:t>
                      </a:r>
                    </a:p>
                  </a:txBody>
                  <a:tcPr marL="36459" marR="36459" marT="0" marB="0"/>
                </a:tc>
                <a:tc>
                  <a:txBody>
                    <a:bodyPr/>
                    <a:lstStyle/>
                    <a:p>
                      <a:pPr>
                        <a:lnSpc>
                          <a:spcPct val="115000"/>
                        </a:lnSpc>
                        <a:spcAft>
                          <a:spcPts val="1000"/>
                        </a:spcAft>
                      </a:pPr>
                      <a:r>
                        <a:rPr lang="en-GB" sz="1200" dirty="0">
                          <a:effectLst/>
                          <a:latin typeface="MS London" panose="020B0503020203020204" pitchFamily="34" charset="0"/>
                          <a:ea typeface="Calibri" panose="020F0502020204030204" pitchFamily="34" charset="0"/>
                          <a:cs typeface="Times New Roman" panose="02020603050405020304" pitchFamily="18" charset="0"/>
                        </a:rPr>
                        <a:t>Slide 3, Fabric Packs</a:t>
                      </a:r>
                      <a:endParaRPr lang="en-GB" sz="1200" dirty="0">
                        <a:latin typeface="MS London" panose="020B0503020203020204" pitchFamily="34" charset="0"/>
                      </a:endParaRPr>
                    </a:p>
                  </a:txBody>
                  <a:tcPr marL="36459" marR="36459" marT="0" marB="0"/>
                </a:tc>
                <a:extLst>
                  <a:ext uri="{0D108BD9-81ED-4DB2-BD59-A6C34878D82A}">
                    <a16:rowId xmlns:a16="http://schemas.microsoft.com/office/drawing/2014/main" val="3810511125"/>
                  </a:ext>
                </a:extLst>
              </a:tr>
              <a:tr h="822301">
                <a:tc>
                  <a:txBody>
                    <a:bodyPr/>
                    <a:lstStyle/>
                    <a:p>
                      <a:pPr>
                        <a:lnSpc>
                          <a:spcPct val="115000"/>
                        </a:lnSpc>
                        <a:spcAft>
                          <a:spcPts val="1000"/>
                        </a:spcAft>
                      </a:pPr>
                      <a:r>
                        <a:rPr lang="en-GB" sz="1200">
                          <a:effectLst/>
                          <a:latin typeface="MS London" panose="020B0503020203020204" pitchFamily="34" charset="0"/>
                        </a:rPr>
                        <a:t> 30-40</a:t>
                      </a:r>
                      <a:endParaRPr lang="en-GB" sz="1200">
                        <a:effectLst/>
                        <a:latin typeface="MS London" panose="020B0503020203020204" pitchFamily="34" charset="0"/>
                        <a:ea typeface="Calibri" panose="020F0502020204030204" pitchFamily="34" charset="0"/>
                        <a:cs typeface="Times New Roman" panose="02020603050405020304" pitchFamily="18" charset="0"/>
                      </a:endParaRPr>
                    </a:p>
                  </a:txBody>
                  <a:tcPr marL="36459" marR="36459" marT="0" marB="0"/>
                </a:tc>
                <a:tc>
                  <a:txBody>
                    <a:bodyPr/>
                    <a:lstStyle/>
                    <a:p>
                      <a:pPr>
                        <a:lnSpc>
                          <a:spcPct val="115000"/>
                        </a:lnSpc>
                        <a:spcAft>
                          <a:spcPts val="1000"/>
                        </a:spcAft>
                      </a:pPr>
                      <a:r>
                        <a:rPr lang="en-GB" sz="1200" dirty="0">
                          <a:effectLst/>
                          <a:latin typeface="MS London" panose="020B0503020203020204" pitchFamily="34" charset="0"/>
                          <a:ea typeface="Calibri" panose="020F0502020204030204" pitchFamily="34" charset="0"/>
                          <a:cs typeface="Times New Roman" panose="02020603050405020304" pitchFamily="18" charset="0"/>
                        </a:rPr>
                        <a:t>Making Fabrics</a:t>
                      </a:r>
                    </a:p>
                  </a:txBody>
                  <a:tcPr marL="36459" marR="36459"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latin typeface="MS London" panose="020B0503020203020204" pitchFamily="34" charset="0"/>
                        </a:rPr>
                        <a:t>Find out what the terms ‘natural’ and ‘synthetic’ mean when talking about fabrics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latin typeface="MS London" panose="020B0503020203020204" pitchFamily="34" charset="0"/>
                        </a:rPr>
                        <a:t>Q: Can you name any natural fabrics?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latin typeface="MS London" panose="020B0503020203020204" pitchFamily="34" charset="0"/>
                        </a:rPr>
                        <a:t>Q: Can you name any synthetic fabrics?</a:t>
                      </a:r>
                    </a:p>
                  </a:txBody>
                  <a:tcPr marL="36459" marR="36459" marT="0" marB="0"/>
                </a:tc>
                <a:tc>
                  <a:txBody>
                    <a:bodyPr/>
                    <a:lstStyle/>
                    <a:p>
                      <a:pPr>
                        <a:lnSpc>
                          <a:spcPct val="115000"/>
                        </a:lnSpc>
                        <a:spcAft>
                          <a:spcPts val="1000"/>
                        </a:spcAft>
                      </a:pPr>
                      <a:r>
                        <a:rPr lang="en-GB" sz="1200" dirty="0">
                          <a:effectLst/>
                          <a:latin typeface="MS London" panose="020B0503020203020204" pitchFamily="34" charset="0"/>
                        </a:rPr>
                        <a:t>Slide </a:t>
                      </a:r>
                      <a:r>
                        <a:rPr lang="en-GB" sz="1200" dirty="0">
                          <a:effectLst/>
                          <a:latin typeface="MS London" panose="020B0503020203020204" pitchFamily="34" charset="0"/>
                          <a:ea typeface="+mn-ea"/>
                          <a:cs typeface="+mn-cs"/>
                        </a:rPr>
                        <a:t>4, </a:t>
                      </a:r>
                      <a:r>
                        <a:rPr lang="en-GB" sz="1200" dirty="0">
                          <a:effectLst/>
                          <a:latin typeface="MS London" panose="020B0503020203020204" pitchFamily="34" charset="0"/>
                          <a:ea typeface="Calibri" panose="020F0502020204030204" pitchFamily="34" charset="0"/>
                          <a:cs typeface="Times New Roman" panose="02020603050405020304" pitchFamily="18" charset="0"/>
                        </a:rPr>
                        <a:t>List of fabrics</a:t>
                      </a:r>
                    </a:p>
                  </a:txBody>
                  <a:tcPr marL="36459" marR="36459" marT="0" marB="0"/>
                </a:tc>
                <a:extLst>
                  <a:ext uri="{0D108BD9-81ED-4DB2-BD59-A6C34878D82A}">
                    <a16:rowId xmlns:a16="http://schemas.microsoft.com/office/drawing/2014/main" val="188191415"/>
                  </a:ext>
                </a:extLst>
              </a:tr>
              <a:tr h="611082">
                <a:tc>
                  <a:txBody>
                    <a:bodyPr/>
                    <a:lstStyle/>
                    <a:p>
                      <a:pPr>
                        <a:lnSpc>
                          <a:spcPct val="115000"/>
                        </a:lnSpc>
                        <a:spcAft>
                          <a:spcPts val="1000"/>
                        </a:spcAft>
                      </a:pPr>
                      <a:r>
                        <a:rPr lang="en-GB" sz="1200">
                          <a:effectLst/>
                          <a:latin typeface="MS London" panose="020B0503020203020204" pitchFamily="34" charset="0"/>
                          <a:ea typeface="Calibri" panose="020F0502020204030204" pitchFamily="34" charset="0"/>
                          <a:cs typeface="Times New Roman" panose="02020603050405020304" pitchFamily="18" charset="0"/>
                        </a:rPr>
                        <a:t>40-60</a:t>
                      </a:r>
                    </a:p>
                  </a:txBody>
                  <a:tcPr marL="36459" marR="36459" marT="0" marB="0"/>
                </a:tc>
                <a:tc>
                  <a:txBody>
                    <a:bodyPr/>
                    <a:lstStyle/>
                    <a:p>
                      <a:pPr>
                        <a:lnSpc>
                          <a:spcPct val="115000"/>
                        </a:lnSpc>
                        <a:spcAft>
                          <a:spcPts val="1000"/>
                        </a:spcAft>
                      </a:pPr>
                      <a:r>
                        <a:rPr lang="en-GB" sz="1200">
                          <a:effectLst/>
                          <a:latin typeface="MS London" panose="020B0503020203020204" pitchFamily="34" charset="0"/>
                          <a:ea typeface="Calibri" panose="020F0502020204030204" pitchFamily="34" charset="0"/>
                          <a:cs typeface="Times New Roman" panose="02020603050405020304" pitchFamily="18" charset="0"/>
                        </a:rPr>
                        <a:t>Play Find the Fabric</a:t>
                      </a:r>
                    </a:p>
                  </a:txBody>
                  <a:tcPr marL="36459" marR="36459" marT="0" marB="0"/>
                </a:tc>
                <a:tc>
                  <a:txBody>
                    <a:bodyPr/>
                    <a:lstStyle/>
                    <a:p>
                      <a:pPr>
                        <a:lnSpc>
                          <a:spcPct val="115000"/>
                        </a:lnSpc>
                        <a:spcAft>
                          <a:spcPts val="1000"/>
                        </a:spcAft>
                      </a:pPr>
                      <a:r>
                        <a:rPr lang="en-GB" sz="1200" dirty="0">
                          <a:effectLst/>
                          <a:latin typeface="MS London" panose="020B0503020203020204" pitchFamily="34" charset="0"/>
                          <a:ea typeface="Calibri" panose="020F0502020204030204" pitchFamily="34" charset="0"/>
                          <a:cs typeface="Times New Roman" panose="02020603050405020304" pitchFamily="18" charset="0"/>
                        </a:rPr>
                        <a:t>Find out how much you’ve learned about fabrics. </a:t>
                      </a:r>
                    </a:p>
                  </a:txBody>
                  <a:tcPr marL="36459" marR="36459" marT="0" marB="0"/>
                </a:tc>
                <a:tc>
                  <a:txBody>
                    <a:bodyPr/>
                    <a:lstStyle/>
                    <a:p>
                      <a:pPr>
                        <a:lnSpc>
                          <a:spcPct val="115000"/>
                        </a:lnSpc>
                        <a:spcAft>
                          <a:spcPts val="1000"/>
                        </a:spcAft>
                      </a:pPr>
                      <a:r>
                        <a:rPr lang="en-GB" sz="1200" dirty="0">
                          <a:effectLst/>
                          <a:latin typeface="MS London" panose="020B0503020203020204" pitchFamily="34" charset="0"/>
                        </a:rPr>
                        <a:t>Slide 5, </a:t>
                      </a:r>
                      <a:r>
                        <a:rPr lang="en-GB" sz="1200" dirty="0">
                          <a:latin typeface="MS London" panose="020B0503020203020204" pitchFamily="34" charset="0"/>
                        </a:rPr>
                        <a:t>Fabric packs, space to play</a:t>
                      </a:r>
                    </a:p>
                  </a:txBody>
                  <a:tcPr marL="36459" marR="36459" marT="0" marB="0"/>
                </a:tc>
                <a:extLst>
                  <a:ext uri="{0D108BD9-81ED-4DB2-BD59-A6C34878D82A}">
                    <a16:rowId xmlns:a16="http://schemas.microsoft.com/office/drawing/2014/main" val="3548765133"/>
                  </a:ext>
                </a:extLst>
              </a:tr>
              <a:tr h="790833">
                <a:tc>
                  <a:txBody>
                    <a:bodyPr/>
                    <a:lstStyle/>
                    <a:p>
                      <a:pPr>
                        <a:lnSpc>
                          <a:spcPct val="115000"/>
                        </a:lnSpc>
                        <a:spcAft>
                          <a:spcPts val="1000"/>
                        </a:spcAft>
                      </a:pPr>
                      <a:r>
                        <a:rPr lang="en-GB" sz="1200">
                          <a:effectLst/>
                          <a:latin typeface="MS London" panose="020B0503020203020204" pitchFamily="34" charset="0"/>
                          <a:ea typeface="Calibri" panose="020F0502020204030204" pitchFamily="34" charset="0"/>
                          <a:cs typeface="Times New Roman" panose="02020603050405020304" pitchFamily="18" charset="0"/>
                        </a:rPr>
                        <a:t>60-65</a:t>
                      </a:r>
                    </a:p>
                  </a:txBody>
                  <a:tcPr marL="36459" marR="36459" marT="0" marB="0"/>
                </a:tc>
                <a:tc>
                  <a:txBody>
                    <a:bodyPr/>
                    <a:lstStyle/>
                    <a:p>
                      <a:pPr>
                        <a:lnSpc>
                          <a:spcPct val="115000"/>
                        </a:lnSpc>
                        <a:spcAft>
                          <a:spcPts val="1000"/>
                        </a:spcAft>
                      </a:pPr>
                      <a:r>
                        <a:rPr lang="en-GB" sz="1200">
                          <a:effectLst/>
                          <a:latin typeface="MS London" panose="020B0503020203020204" pitchFamily="34" charset="0"/>
                          <a:ea typeface="Calibri" panose="020F0502020204030204" pitchFamily="34" charset="0"/>
                          <a:cs typeface="Times New Roman" panose="02020603050405020304" pitchFamily="18" charset="0"/>
                        </a:rPr>
                        <a:t>Testing Fabrics</a:t>
                      </a:r>
                    </a:p>
                  </a:txBody>
                  <a:tcPr marL="36459" marR="36459" marT="0" marB="0"/>
                </a:tc>
                <a:tc>
                  <a:txBody>
                    <a:bodyPr/>
                    <a:lstStyle/>
                    <a:p>
                      <a:pPr>
                        <a:lnSpc>
                          <a:spcPct val="115000"/>
                        </a:lnSpc>
                        <a:spcAft>
                          <a:spcPts val="1000"/>
                        </a:spcAft>
                      </a:pPr>
                      <a:r>
                        <a:rPr lang="en-GB" sz="1200" dirty="0">
                          <a:effectLst/>
                          <a:latin typeface="MS London" panose="020B0503020203020204" pitchFamily="34" charset="0"/>
                          <a:ea typeface="Calibri" panose="020F0502020204030204" pitchFamily="34" charset="0"/>
                          <a:cs typeface="Times New Roman" panose="02020603050405020304" pitchFamily="18" charset="0"/>
                        </a:rPr>
                        <a:t>Find out why we test fabrics.                                                   Watch F&amp;F: Investigating Fabrics film.</a:t>
                      </a:r>
                      <a:endParaRPr lang="en-GB" sz="1200" b="1" dirty="0">
                        <a:effectLst/>
                        <a:latin typeface="MS London" panose="020B0503020203020204" pitchFamily="34" charset="0"/>
                        <a:ea typeface="Calibri" panose="020F0502020204030204" pitchFamily="34" charset="0"/>
                        <a:cs typeface="Times New Roman" panose="02020603050405020304" pitchFamily="18" charset="0"/>
                      </a:endParaRPr>
                    </a:p>
                  </a:txBody>
                  <a:tcPr marL="36459" marR="36459" marT="0" marB="0"/>
                </a:tc>
                <a:tc>
                  <a:txBody>
                    <a:bodyPr/>
                    <a:lstStyle/>
                    <a:p>
                      <a:pPr>
                        <a:lnSpc>
                          <a:spcPct val="115000"/>
                        </a:lnSpc>
                        <a:spcAft>
                          <a:spcPts val="1000"/>
                        </a:spcAft>
                      </a:pPr>
                      <a:r>
                        <a:rPr lang="en-GB" sz="1200" dirty="0">
                          <a:effectLst/>
                          <a:latin typeface="MS London" panose="020B0503020203020204" pitchFamily="34" charset="0"/>
                        </a:rPr>
                        <a:t>Slide 6, F&amp;F Investigating Fabrics film</a:t>
                      </a:r>
                    </a:p>
                  </a:txBody>
                  <a:tcPr marL="36459" marR="36459" marT="0" marB="0"/>
                </a:tc>
                <a:extLst>
                  <a:ext uri="{0D108BD9-81ED-4DB2-BD59-A6C34878D82A}">
                    <a16:rowId xmlns:a16="http://schemas.microsoft.com/office/drawing/2014/main" val="3528380976"/>
                  </a:ext>
                </a:extLst>
              </a:tr>
              <a:tr h="925003">
                <a:tc>
                  <a:txBody>
                    <a:bodyPr/>
                    <a:lstStyle/>
                    <a:p>
                      <a:pPr>
                        <a:lnSpc>
                          <a:spcPct val="115000"/>
                        </a:lnSpc>
                        <a:spcAft>
                          <a:spcPts val="1000"/>
                        </a:spcAft>
                      </a:pPr>
                      <a:r>
                        <a:rPr lang="en-GB" sz="1200">
                          <a:effectLst/>
                          <a:latin typeface="MS London" panose="020B0503020203020204" pitchFamily="34" charset="0"/>
                          <a:ea typeface="Calibri" panose="020F0502020204030204" pitchFamily="34" charset="0"/>
                          <a:cs typeface="Times New Roman" panose="02020603050405020304" pitchFamily="18" charset="0"/>
                        </a:rPr>
                        <a:t>65-90</a:t>
                      </a:r>
                    </a:p>
                  </a:txBody>
                  <a:tcPr marL="36459" marR="36459" marT="0" marB="0"/>
                </a:tc>
                <a:tc>
                  <a:txBody>
                    <a:bodyPr/>
                    <a:lstStyle/>
                    <a:p>
                      <a:pPr>
                        <a:lnSpc>
                          <a:spcPct val="115000"/>
                        </a:lnSpc>
                        <a:spcAft>
                          <a:spcPts val="1000"/>
                        </a:spcAft>
                      </a:pPr>
                      <a:r>
                        <a:rPr lang="en-GB" sz="1200">
                          <a:effectLst/>
                          <a:latin typeface="MS London" panose="020B0503020203020204" pitchFamily="34" charset="0"/>
                          <a:ea typeface="Calibri" panose="020F0502020204030204" pitchFamily="34" charset="0"/>
                          <a:cs typeface="Times New Roman" panose="02020603050405020304" pitchFamily="18" charset="0"/>
                        </a:rPr>
                        <a:t>Investigation 1: Tree-Climbing Trousers</a:t>
                      </a:r>
                    </a:p>
                  </a:txBody>
                  <a:tcPr marL="36459" marR="36459" marT="0" marB="0"/>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GB" sz="1200">
                          <a:effectLst/>
                          <a:latin typeface="MS London" panose="020B0503020203020204" pitchFamily="34" charset="0"/>
                          <a:ea typeface="Calibri" panose="020F0502020204030204" pitchFamily="34" charset="0"/>
                          <a:cs typeface="Times New Roman" panose="02020603050405020304" pitchFamily="18" charset="0"/>
                        </a:rPr>
                        <a:t>What properties will your trousers need?        Examine fabrics and predict which one will be most suitable. Think about how to make sure your tests are fair. Test the fabrics.</a:t>
                      </a:r>
                    </a:p>
                  </a:txBody>
                  <a:tcPr marL="36459" marR="36459" marT="0" marB="0"/>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GB" sz="1200" dirty="0">
                          <a:effectLst/>
                          <a:latin typeface="MS London" panose="020B0503020203020204" pitchFamily="34" charset="0"/>
                          <a:ea typeface="Calibri" panose="020F0502020204030204" pitchFamily="34" charset="0"/>
                          <a:cs typeface="Times New Roman" panose="02020603050405020304" pitchFamily="18" charset="0"/>
                        </a:rPr>
                        <a:t>Slides 7-8, fabrics, sanding block, timer, Fabric Investigation Record</a:t>
                      </a:r>
                    </a:p>
                  </a:txBody>
                  <a:tcPr marL="36459" marR="36459" marT="0" marB="0"/>
                </a:tc>
                <a:extLst>
                  <a:ext uri="{0D108BD9-81ED-4DB2-BD59-A6C34878D82A}">
                    <a16:rowId xmlns:a16="http://schemas.microsoft.com/office/drawing/2014/main" val="4170397760"/>
                  </a:ext>
                </a:extLst>
              </a:tr>
              <a:tr h="1103150">
                <a:tc>
                  <a:txBody>
                    <a:bodyPr/>
                    <a:lstStyle/>
                    <a:p>
                      <a:pPr>
                        <a:lnSpc>
                          <a:spcPct val="115000"/>
                        </a:lnSpc>
                        <a:spcAft>
                          <a:spcPts val="1000"/>
                        </a:spcAft>
                      </a:pPr>
                      <a:r>
                        <a:rPr lang="en-GB" sz="1200">
                          <a:effectLst/>
                          <a:latin typeface="MS London" panose="020B0503020203020204" pitchFamily="34" charset="0"/>
                          <a:ea typeface="Calibri" panose="020F0502020204030204" pitchFamily="34" charset="0"/>
                          <a:cs typeface="Times New Roman" panose="02020603050405020304" pitchFamily="18" charset="0"/>
                        </a:rPr>
                        <a:t>90-115</a:t>
                      </a:r>
                    </a:p>
                  </a:txBody>
                  <a:tcPr marL="36459" marR="36459" marT="0" marB="0"/>
                </a:tc>
                <a:tc>
                  <a:txBody>
                    <a:bodyPr/>
                    <a:lstStyle/>
                    <a:p>
                      <a:pPr>
                        <a:lnSpc>
                          <a:spcPct val="115000"/>
                        </a:lnSpc>
                        <a:spcAft>
                          <a:spcPts val="1000"/>
                        </a:spcAft>
                      </a:pPr>
                      <a:r>
                        <a:rPr lang="en-GB" sz="1200">
                          <a:effectLst/>
                          <a:latin typeface="MS London" panose="020B0503020203020204" pitchFamily="34" charset="0"/>
                          <a:ea typeface="Calibri" panose="020F0502020204030204" pitchFamily="34" charset="0"/>
                          <a:cs typeface="Times New Roman" panose="02020603050405020304" pitchFamily="18" charset="0"/>
                        </a:rPr>
                        <a:t>Investigation 2: Swimsuit</a:t>
                      </a:r>
                    </a:p>
                  </a:txBody>
                  <a:tcPr marL="36459" marR="36459" marT="0" marB="0"/>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GB" sz="1200">
                          <a:effectLst/>
                          <a:latin typeface="MS London" panose="020B0503020203020204" pitchFamily="34" charset="0"/>
                          <a:ea typeface="Calibri" panose="020F0502020204030204" pitchFamily="34" charset="0"/>
                          <a:cs typeface="Times New Roman" panose="02020603050405020304" pitchFamily="18" charset="0"/>
                        </a:rPr>
                        <a:t>What properties will your swimsuit need?        Examine fabrics and predict which one will be most suitable. Think about how to make sure your tests are fair. Test the fabrics.</a:t>
                      </a:r>
                    </a:p>
                  </a:txBody>
                  <a:tcPr marL="36459" marR="36459" marT="0" marB="0"/>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GB" sz="1200" dirty="0">
                          <a:effectLst/>
                          <a:latin typeface="MS London" panose="020B0503020203020204" pitchFamily="34" charset="0"/>
                          <a:ea typeface="Calibri" panose="020F0502020204030204" pitchFamily="34" charset="0"/>
                          <a:cs typeface="Times New Roman" panose="02020603050405020304" pitchFamily="18" charset="0"/>
                        </a:rPr>
                        <a:t>Slides 9-10, fabrics, bowl of water, measuring jug, timer, Fabric Investigation Record</a:t>
                      </a:r>
                    </a:p>
                  </a:txBody>
                  <a:tcPr marL="36459" marR="36459" marT="0" marB="0"/>
                </a:tc>
                <a:extLst>
                  <a:ext uri="{0D108BD9-81ED-4DB2-BD59-A6C34878D82A}">
                    <a16:rowId xmlns:a16="http://schemas.microsoft.com/office/drawing/2014/main" val="1113062496"/>
                  </a:ext>
                </a:extLst>
              </a:tr>
              <a:tr h="1230617">
                <a:tc>
                  <a:txBody>
                    <a:bodyPr/>
                    <a:lstStyle/>
                    <a:p>
                      <a:pPr>
                        <a:lnSpc>
                          <a:spcPct val="115000"/>
                        </a:lnSpc>
                        <a:spcAft>
                          <a:spcPts val="1000"/>
                        </a:spcAft>
                      </a:pPr>
                      <a:r>
                        <a:rPr lang="en-GB" sz="1200">
                          <a:effectLst/>
                          <a:latin typeface="MS London" panose="020B0503020203020204" pitchFamily="34" charset="0"/>
                          <a:ea typeface="Calibri" panose="020F0502020204030204" pitchFamily="34" charset="0"/>
                          <a:cs typeface="Times New Roman" panose="02020603050405020304" pitchFamily="18" charset="0"/>
                        </a:rPr>
                        <a:t>115-150</a:t>
                      </a:r>
                    </a:p>
                  </a:txBody>
                  <a:tcPr marL="36459" marR="36459" marT="0" marB="0"/>
                </a:tc>
                <a:tc>
                  <a:txBody>
                    <a:bodyPr/>
                    <a:lstStyle/>
                    <a:p>
                      <a:pPr>
                        <a:lnSpc>
                          <a:spcPct val="115000"/>
                        </a:lnSpc>
                        <a:spcAft>
                          <a:spcPts val="1000"/>
                        </a:spcAft>
                      </a:pPr>
                      <a:r>
                        <a:rPr lang="en-GB" sz="1200">
                          <a:effectLst/>
                          <a:latin typeface="MS London" panose="020B0503020203020204" pitchFamily="34" charset="0"/>
                          <a:ea typeface="Calibri" panose="020F0502020204030204" pitchFamily="34" charset="0"/>
                          <a:cs typeface="Times New Roman" panose="02020603050405020304" pitchFamily="18" charset="0"/>
                        </a:rPr>
                        <a:t>Future Fashion</a:t>
                      </a:r>
                    </a:p>
                  </a:txBody>
                  <a:tcPr marL="36459" marR="36459"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S London" panose="020B0503020203020204" pitchFamily="34" charset="0"/>
                        </a:rPr>
                        <a:t>Watch Fabric &amp; Fashion: Innovation film.                Invent an innovative piece of clothing. Think about what properties the clothing would need to have.                                                    Draw your clothing on the worksheet. Explain how your design solves a problem.</a:t>
                      </a:r>
                    </a:p>
                  </a:txBody>
                  <a:tcPr marL="36459" marR="36459" marT="0" marB="0"/>
                </a:tc>
                <a:tc>
                  <a:txBody>
                    <a:bodyPr/>
                    <a:lstStyle/>
                    <a:p>
                      <a:pPr>
                        <a:lnSpc>
                          <a:spcPct val="115000"/>
                        </a:lnSpc>
                        <a:spcAft>
                          <a:spcPts val="1000"/>
                        </a:spcAft>
                      </a:pPr>
                      <a:r>
                        <a:rPr lang="en-GB" sz="1200" dirty="0">
                          <a:effectLst/>
                          <a:latin typeface="MS London" panose="020B0503020203020204" pitchFamily="34" charset="0"/>
                        </a:rPr>
                        <a:t>Slides 11-12 </a:t>
                      </a:r>
                      <a:r>
                        <a:rPr lang="en-GB" sz="1200" dirty="0">
                          <a:latin typeface="MS London" panose="020B0503020203020204" pitchFamily="34" charset="0"/>
                        </a:rPr>
                        <a:t>F&amp;F: Innovation film, Future Fashion worksheet, drawing equipment</a:t>
                      </a:r>
                      <a:endParaRPr lang="en-GB" sz="1200" dirty="0">
                        <a:effectLst/>
                        <a:latin typeface="MS London" panose="020B0503020203020204" pitchFamily="34" charset="0"/>
                      </a:endParaRPr>
                    </a:p>
                  </a:txBody>
                  <a:tcPr marL="36459" marR="36459" marT="0" marB="0"/>
                </a:tc>
                <a:extLst>
                  <a:ext uri="{0D108BD9-81ED-4DB2-BD59-A6C34878D82A}">
                    <a16:rowId xmlns:a16="http://schemas.microsoft.com/office/drawing/2014/main" val="1874079250"/>
                  </a:ext>
                </a:extLst>
              </a:tr>
              <a:tr h="720616">
                <a:tc>
                  <a:txBody>
                    <a:bodyPr/>
                    <a:lstStyle/>
                    <a:p>
                      <a:pPr>
                        <a:lnSpc>
                          <a:spcPct val="115000"/>
                        </a:lnSpc>
                        <a:spcAft>
                          <a:spcPts val="1000"/>
                        </a:spcAft>
                      </a:pPr>
                      <a:r>
                        <a:rPr lang="en-GB" sz="1050">
                          <a:effectLst/>
                          <a:latin typeface="MS London" panose="020B0503020203020204" pitchFamily="34" charset="0"/>
                          <a:ea typeface="Calibri" panose="020F0502020204030204" pitchFamily="34" charset="0"/>
                          <a:cs typeface="Times New Roman" panose="02020603050405020304" pitchFamily="18" charset="0"/>
                        </a:rPr>
                        <a:t>Plenary</a:t>
                      </a:r>
                    </a:p>
                  </a:txBody>
                  <a:tcPr marL="36459" marR="36459" marT="0" marB="0"/>
                </a:tc>
                <a:tc>
                  <a:txBody>
                    <a:bodyPr/>
                    <a:lstStyle/>
                    <a:p>
                      <a:pPr>
                        <a:lnSpc>
                          <a:spcPct val="115000"/>
                        </a:lnSpc>
                        <a:spcAft>
                          <a:spcPts val="1000"/>
                        </a:spcAft>
                      </a:pPr>
                      <a:r>
                        <a:rPr lang="en-GB" sz="1200">
                          <a:effectLst/>
                          <a:latin typeface="MS London" panose="020B0503020203020204" pitchFamily="34" charset="0"/>
                          <a:ea typeface="Calibri" panose="020F0502020204030204" pitchFamily="34" charset="0"/>
                          <a:cs typeface="Times New Roman" panose="02020603050405020304" pitchFamily="18" charset="0"/>
                        </a:rPr>
                        <a:t>Future Fashion Gallery</a:t>
                      </a:r>
                    </a:p>
                  </a:txBody>
                  <a:tcPr marL="36459" marR="36459" marT="0" marB="0"/>
                </a:tc>
                <a:tc>
                  <a:txBody>
                    <a:bodyPr/>
                    <a:lstStyle/>
                    <a:p>
                      <a:r>
                        <a:rPr lang="en-GB" sz="1200">
                          <a:latin typeface="MS London" panose="020B0503020203020204" pitchFamily="34" charset="0"/>
                        </a:rPr>
                        <a:t>Create a display of your finished designs. This could be a physical and/or virtual display.</a:t>
                      </a:r>
                    </a:p>
                    <a:p>
                      <a:pPr>
                        <a:lnSpc>
                          <a:spcPct val="115000"/>
                        </a:lnSpc>
                        <a:spcAft>
                          <a:spcPts val="1000"/>
                        </a:spcAft>
                      </a:pPr>
                      <a:endParaRPr lang="en-GB" sz="1200" b="0">
                        <a:effectLst/>
                        <a:latin typeface="MS London" panose="020B0503020203020204" pitchFamily="34" charset="0"/>
                        <a:ea typeface="Calibri" panose="020F0502020204030204" pitchFamily="34" charset="0"/>
                        <a:cs typeface="Times New Roman" panose="02020603050405020304" pitchFamily="18" charset="0"/>
                      </a:endParaRPr>
                    </a:p>
                  </a:txBody>
                  <a:tcPr marL="36459" marR="36459" marT="0" marB="0"/>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GB" sz="1200" dirty="0">
                          <a:latin typeface="MS London" panose="020B0503020203020204" pitchFamily="34" charset="0"/>
                        </a:rPr>
                        <a:t>Slide 13 finished Future Fashion worksheets, display space</a:t>
                      </a:r>
                    </a:p>
                  </a:txBody>
                  <a:tcPr marL="36459" marR="36459" marT="0" marB="0"/>
                </a:tc>
                <a:extLst>
                  <a:ext uri="{0D108BD9-81ED-4DB2-BD59-A6C34878D82A}">
                    <a16:rowId xmlns:a16="http://schemas.microsoft.com/office/drawing/2014/main" val="1468030100"/>
                  </a:ext>
                </a:extLst>
              </a:tr>
            </a:tbl>
          </a:graphicData>
        </a:graphic>
      </p:graphicFrame>
      <p:pic>
        <p:nvPicPr>
          <p:cNvPr id="2" name="Picture 1" descr="A picture containing graphics, font, typography, design&#10;&#10;Description automatically generated">
            <a:extLst>
              <a:ext uri="{FF2B5EF4-FFF2-40B4-BE49-F238E27FC236}">
                <a16:creationId xmlns:a16="http://schemas.microsoft.com/office/drawing/2014/main" id="{C3D131FE-62A5-B7E6-9D28-056AD79CF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346" y="131364"/>
            <a:ext cx="810538" cy="658554"/>
          </a:xfrm>
          <a:prstGeom prst="rect">
            <a:avLst/>
          </a:prstGeom>
        </p:spPr>
      </p:pic>
    </p:spTree>
    <p:extLst>
      <p:ext uri="{BB962C8B-B14F-4D97-AF65-F5344CB8AC3E}">
        <p14:creationId xmlns:p14="http://schemas.microsoft.com/office/powerpoint/2010/main" val="119837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BA27F2-FAAD-4273-B74E-13E7B4C0E6E3}"/>
              </a:ext>
            </a:extLst>
          </p:cNvPr>
          <p:cNvSpPr txBox="1"/>
          <p:nvPr/>
        </p:nvSpPr>
        <p:spPr>
          <a:xfrm>
            <a:off x="273792" y="1234369"/>
            <a:ext cx="6335339" cy="5847755"/>
          </a:xfrm>
          <a:prstGeom prst="rect">
            <a:avLst/>
          </a:prstGeom>
          <a:noFill/>
        </p:spPr>
        <p:txBody>
          <a:bodyPr wrap="square" rtlCol="0">
            <a:spAutoFit/>
          </a:bodyPr>
          <a:lstStyle/>
          <a:p>
            <a:r>
              <a:rPr lang="en-GB" sz="3200" b="1" dirty="0">
                <a:latin typeface="MS London" panose="020B0503020203020204" pitchFamily="34" charset="0"/>
              </a:rPr>
              <a:t>What are fabrics?</a:t>
            </a:r>
            <a:endParaRPr lang="en-GB" sz="3200" dirty="0">
              <a:latin typeface="MS London" panose="020B0503020203020204" pitchFamily="34" charset="0"/>
            </a:endParaRPr>
          </a:p>
          <a:p>
            <a:endParaRPr lang="en-GB" dirty="0">
              <a:latin typeface="MS London" panose="020B0503020203020204" pitchFamily="34" charset="0"/>
            </a:endParaRPr>
          </a:p>
          <a:p>
            <a:r>
              <a:rPr lang="en-GB" dirty="0">
                <a:latin typeface="MS London" panose="020B0503020203020204" pitchFamily="34" charset="0"/>
              </a:rPr>
              <a:t>We’re going to explore fabrics, where they come from, their properties and uses.</a:t>
            </a:r>
          </a:p>
          <a:p>
            <a:endParaRPr lang="en-GB" dirty="0">
              <a:latin typeface="MS London" panose="020B0503020203020204" pitchFamily="34" charset="0"/>
            </a:endParaRPr>
          </a:p>
          <a:p>
            <a:r>
              <a:rPr lang="en-GB" dirty="0">
                <a:latin typeface="MS London" panose="020B0503020203020204" pitchFamily="34" charset="0"/>
              </a:rPr>
              <a:t>A fabric is something you can make clothes out of (it is one type of material from which a thing is or can be made e.g. metal, brick, glass etc).</a:t>
            </a:r>
          </a:p>
          <a:p>
            <a:endParaRPr lang="en-GB" dirty="0">
              <a:latin typeface="MS London" panose="020B0503020203020204" pitchFamily="34" charset="0"/>
            </a:endParaRPr>
          </a:p>
          <a:p>
            <a:endParaRPr lang="en-GB" b="1" dirty="0">
              <a:latin typeface="MS London" panose="020B0503020203020204" pitchFamily="34" charset="0"/>
            </a:endParaRPr>
          </a:p>
          <a:p>
            <a:endParaRPr lang="en-GB" b="1" dirty="0">
              <a:latin typeface="MS London" panose="020B0503020203020204" pitchFamily="34" charset="0"/>
            </a:endParaRPr>
          </a:p>
          <a:p>
            <a:r>
              <a:rPr lang="en-GB" b="1" dirty="0">
                <a:latin typeface="MS London" panose="020B0503020203020204" pitchFamily="34" charset="0"/>
              </a:rPr>
              <a:t>Q: How many different fabrics can you name?</a:t>
            </a:r>
          </a:p>
          <a:p>
            <a:endParaRPr lang="en-GB" dirty="0">
              <a:latin typeface="MS London" panose="020B0503020203020204" pitchFamily="34" charset="0"/>
            </a:endParaRPr>
          </a:p>
          <a:p>
            <a:r>
              <a:rPr lang="en-GB" dirty="0">
                <a:latin typeface="MS London" panose="020B0503020203020204" pitchFamily="34" charset="0"/>
              </a:rPr>
              <a:t>Make a list or spider diagram.</a:t>
            </a:r>
          </a:p>
          <a:p>
            <a:endParaRPr lang="en-GB" dirty="0">
              <a:latin typeface="MS London" panose="020B0503020203020204" pitchFamily="34" charset="0"/>
            </a:endParaRPr>
          </a:p>
          <a:p>
            <a:endParaRPr lang="en-GB" b="1" dirty="0">
              <a:latin typeface="MS London" panose="020B0503020203020204" pitchFamily="34" charset="0"/>
            </a:endParaRPr>
          </a:p>
          <a:p>
            <a:r>
              <a:rPr lang="en-GB" b="1" dirty="0">
                <a:latin typeface="MS London" panose="020B0503020203020204" pitchFamily="34" charset="0"/>
              </a:rPr>
              <a:t>Extension ideas</a:t>
            </a:r>
            <a:r>
              <a:rPr lang="en-GB" dirty="0">
                <a:latin typeface="MS London" panose="020B0503020203020204" pitchFamily="34" charset="0"/>
              </a:rPr>
              <a:t>:</a:t>
            </a:r>
          </a:p>
          <a:p>
            <a:endParaRPr lang="en-GB" dirty="0">
              <a:latin typeface="MS London" panose="020B0503020203020204" pitchFamily="34" charset="0"/>
            </a:endParaRPr>
          </a:p>
          <a:p>
            <a:pPr marL="285750" indent="-285750">
              <a:buFont typeface="Arial" panose="020B0604020202020204" pitchFamily="34" charset="0"/>
              <a:buChar char="•"/>
            </a:pPr>
            <a:r>
              <a:rPr lang="en-GB" dirty="0">
                <a:latin typeface="MS London" panose="020B0503020203020204" pitchFamily="34" charset="0"/>
              </a:rPr>
              <a:t>Can you identify any of the fabrics you are wearing?</a:t>
            </a:r>
          </a:p>
          <a:p>
            <a:endParaRPr lang="en-GB" dirty="0"/>
          </a:p>
        </p:txBody>
      </p:sp>
      <p:sp>
        <p:nvSpPr>
          <p:cNvPr id="2" name="Slide Number Placeholder 1">
            <a:extLst>
              <a:ext uri="{FF2B5EF4-FFF2-40B4-BE49-F238E27FC236}">
                <a16:creationId xmlns:a16="http://schemas.microsoft.com/office/drawing/2014/main" id="{D741B9F6-7FD5-449F-8A67-62BB9344AD6D}"/>
              </a:ext>
            </a:extLst>
          </p:cNvPr>
          <p:cNvSpPr>
            <a:spLocks noGrp="1"/>
          </p:cNvSpPr>
          <p:nvPr>
            <p:ph type="sldNum" sz="quarter" idx="12"/>
          </p:nvPr>
        </p:nvSpPr>
        <p:spPr/>
        <p:txBody>
          <a:bodyPr/>
          <a:lstStyle/>
          <a:p>
            <a:fld id="{9152ECD5-911A-4A6C-BD67-051545756874}" type="slidenum">
              <a:rPr lang="en-GB" smtClean="0"/>
              <a:t>4</a:t>
            </a:fld>
            <a:endParaRPr lang="en-GB"/>
          </a:p>
        </p:txBody>
      </p:sp>
      <p:sp>
        <p:nvSpPr>
          <p:cNvPr id="4" name="Rectangle: Rounded Corners 3">
            <a:extLst>
              <a:ext uri="{FF2B5EF4-FFF2-40B4-BE49-F238E27FC236}">
                <a16:creationId xmlns:a16="http://schemas.microsoft.com/office/drawing/2014/main" id="{BECE95B3-1718-47CB-89AC-05D5EEAED885}"/>
              </a:ext>
            </a:extLst>
          </p:cNvPr>
          <p:cNvSpPr/>
          <p:nvPr/>
        </p:nvSpPr>
        <p:spPr>
          <a:xfrm>
            <a:off x="5514622" y="349691"/>
            <a:ext cx="1094509" cy="708852"/>
          </a:xfrm>
          <a:prstGeom prst="roundRect">
            <a:avLst/>
          </a:prstGeom>
          <a:noFill/>
          <a:ln w="38100">
            <a:solidFill>
              <a:schemeClr val="tx1"/>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S London" panose="020B0503020203020204" pitchFamily="34" charset="0"/>
              </a:rPr>
              <a:t>Slide 2 </a:t>
            </a:r>
          </a:p>
        </p:txBody>
      </p:sp>
      <p:pic>
        <p:nvPicPr>
          <p:cNvPr id="6" name="Picture 5">
            <a:extLst>
              <a:ext uri="{FF2B5EF4-FFF2-40B4-BE49-F238E27FC236}">
                <a16:creationId xmlns:a16="http://schemas.microsoft.com/office/drawing/2014/main" id="{ABC43E2B-DE3F-4BCC-AFCE-4C9846819356}"/>
              </a:ext>
            </a:extLst>
          </p:cNvPr>
          <p:cNvPicPr>
            <a:picLocks noChangeAspect="1"/>
          </p:cNvPicPr>
          <p:nvPr/>
        </p:nvPicPr>
        <p:blipFill>
          <a:blip r:embed="rId2"/>
          <a:stretch>
            <a:fillRect/>
          </a:stretch>
        </p:blipFill>
        <p:spPr>
          <a:xfrm rot="1067069">
            <a:off x="5908994" y="8537639"/>
            <a:ext cx="608957" cy="1215241"/>
          </a:xfrm>
          <a:prstGeom prst="rect">
            <a:avLst/>
          </a:prstGeom>
        </p:spPr>
      </p:pic>
      <p:pic>
        <p:nvPicPr>
          <p:cNvPr id="7" name="Picture 6" descr="A picture containing graphics, font, typography, design&#10;&#10;Description automatically generated">
            <a:extLst>
              <a:ext uri="{FF2B5EF4-FFF2-40B4-BE49-F238E27FC236}">
                <a16:creationId xmlns:a16="http://schemas.microsoft.com/office/drawing/2014/main" id="{6B7F43A5-07EA-031E-8237-8EBC167A6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9" y="9050246"/>
            <a:ext cx="810538" cy="658554"/>
          </a:xfrm>
          <a:prstGeom prst="rect">
            <a:avLst/>
          </a:prstGeom>
        </p:spPr>
      </p:pic>
    </p:spTree>
    <p:extLst>
      <p:ext uri="{BB962C8B-B14F-4D97-AF65-F5344CB8AC3E}">
        <p14:creationId xmlns:p14="http://schemas.microsoft.com/office/powerpoint/2010/main" val="137231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BA27F2-FAAD-4273-B74E-13E7B4C0E6E3}"/>
              </a:ext>
            </a:extLst>
          </p:cNvPr>
          <p:cNvSpPr txBox="1"/>
          <p:nvPr/>
        </p:nvSpPr>
        <p:spPr>
          <a:xfrm>
            <a:off x="150438" y="684307"/>
            <a:ext cx="6478324" cy="7999113"/>
          </a:xfrm>
          <a:prstGeom prst="rect">
            <a:avLst/>
          </a:prstGeom>
          <a:noFill/>
        </p:spPr>
        <p:txBody>
          <a:bodyPr wrap="square" rtlCol="0">
            <a:spAutoFit/>
          </a:bodyPr>
          <a:lstStyle/>
          <a:p>
            <a:r>
              <a:rPr lang="en-GB" sz="2400" b="1" dirty="0">
                <a:latin typeface="MS London" panose="020B0503020203020204" pitchFamily="34" charset="0"/>
              </a:rPr>
              <a:t>Investigating Fabrics</a:t>
            </a:r>
          </a:p>
          <a:p>
            <a:endParaRPr lang="en-GB" b="1" dirty="0">
              <a:latin typeface="MS London" panose="020B0503020203020204" pitchFamily="34" charset="0"/>
            </a:endParaRPr>
          </a:p>
          <a:p>
            <a:r>
              <a:rPr lang="en-GB" sz="1600" b="1" dirty="0">
                <a:latin typeface="MS London" panose="020B0503020203020204" pitchFamily="34" charset="0"/>
              </a:rPr>
              <a:t>You will need: </a:t>
            </a:r>
            <a:r>
              <a:rPr lang="en-GB" sz="1600" dirty="0">
                <a:latin typeface="MS London" panose="020B0503020203020204" pitchFamily="34" charset="0"/>
              </a:rPr>
              <a:t>Examples of 5 or 6 different types of common fabrics e.g. cotton, fleece, wool, denim, silk, polyester cut up into pieces no smaller than 20cm square.</a:t>
            </a:r>
          </a:p>
          <a:p>
            <a:endParaRPr lang="en-GB" dirty="0">
              <a:latin typeface="MS London" panose="020B0503020203020204" pitchFamily="34" charset="0"/>
            </a:endParaRP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rPr>
              <a:t>We’re going to use our senses to explore fabrics. What are our five senses? (we’re not going to taste, but will use the other 4 senses).</a:t>
            </a:r>
          </a:p>
          <a:p>
            <a:pPr marL="285750" indent="-285750">
              <a:lnSpc>
                <a:spcPct val="115000"/>
              </a:lnSpc>
              <a:spcAft>
                <a:spcPts val="1000"/>
              </a:spcAft>
              <a:buFont typeface="Arial" panose="020B0604020202020204" pitchFamily="34" charset="0"/>
              <a:buChar char="•"/>
            </a:pPr>
            <a:r>
              <a:rPr lang="en-GB" sz="1600" b="1" dirty="0">
                <a:latin typeface="MS London" panose="020B0503020203020204" pitchFamily="34" charset="0"/>
              </a:rPr>
              <a:t>Key questions: </a:t>
            </a:r>
            <a:r>
              <a:rPr lang="en-GB" sz="1600" dirty="0">
                <a:latin typeface="MS London" panose="020B0503020203020204" pitchFamily="34" charset="0"/>
              </a:rPr>
              <a:t>Think about what each fabric looks like, feels like, sounds like (when scrunched or rubbed together) and smells like (this works well with leather and wool).  </a:t>
            </a: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rPr>
              <a:t>Can you identify any of the fabrics? What would they be used to make?</a:t>
            </a:r>
          </a:p>
          <a:p>
            <a:pPr>
              <a:lnSpc>
                <a:spcPct val="115000"/>
              </a:lnSpc>
              <a:spcAft>
                <a:spcPts val="1000"/>
              </a:spcAft>
            </a:pPr>
            <a:endParaRPr lang="en-GB" sz="1600" b="1" dirty="0">
              <a:latin typeface="MS London" panose="020B0503020203020204" pitchFamily="34" charset="0"/>
              <a:cs typeface="Times New Roman" panose="02020603050405020304" pitchFamily="18" charset="0"/>
            </a:endParaRPr>
          </a:p>
          <a:p>
            <a:pPr>
              <a:lnSpc>
                <a:spcPct val="115000"/>
              </a:lnSpc>
              <a:spcAft>
                <a:spcPts val="1000"/>
              </a:spcAft>
            </a:pPr>
            <a:r>
              <a:rPr lang="en-GB" sz="1600" b="1" dirty="0">
                <a:latin typeface="MS London" panose="020B0503020203020204" pitchFamily="34" charset="0"/>
                <a:cs typeface="Times New Roman" panose="02020603050405020304" pitchFamily="18" charset="0"/>
              </a:rPr>
              <a:t>Extension ideas</a:t>
            </a:r>
          </a:p>
          <a:p>
            <a:pPr marL="342900" indent="-342900">
              <a:lnSpc>
                <a:spcPct val="115000"/>
              </a:lnSpc>
              <a:spcAft>
                <a:spcPts val="1000"/>
              </a:spcAft>
              <a:buFont typeface="Arial" panose="020B0604020202020204" pitchFamily="34" charset="0"/>
              <a:buChar char="•"/>
            </a:pPr>
            <a:r>
              <a:rPr lang="en-GB" sz="1600" dirty="0">
                <a:latin typeface="MS London" panose="020B0503020203020204" pitchFamily="34" charset="0"/>
                <a:cs typeface="Times New Roman" panose="02020603050405020304" pitchFamily="18" charset="0"/>
              </a:rPr>
              <a:t>Can you spot fabrics that are opposites e.g. rough and smooth, thin and thick, stretchy and rigid.</a:t>
            </a:r>
          </a:p>
          <a:p>
            <a:pPr marL="342900" indent="-342900">
              <a:lnSpc>
                <a:spcPct val="115000"/>
              </a:lnSpc>
              <a:spcAft>
                <a:spcPts val="1000"/>
              </a:spcAft>
              <a:buFont typeface="Arial" panose="020B0604020202020204" pitchFamily="34" charset="0"/>
              <a:buChar char="•"/>
            </a:pPr>
            <a:r>
              <a:rPr lang="en-GB" sz="1600" dirty="0">
                <a:latin typeface="MS London" panose="020B0503020203020204" pitchFamily="34" charset="0"/>
              </a:rPr>
              <a:t>Look at the labels in your clothes, what are your clothes   made of? Make a tally chart to record how many times each type of fabric is found.</a:t>
            </a:r>
          </a:p>
          <a:p>
            <a:pPr marL="342900" indent="-342900">
              <a:lnSpc>
                <a:spcPct val="115000"/>
              </a:lnSpc>
              <a:spcAft>
                <a:spcPts val="1000"/>
              </a:spcAft>
              <a:buFont typeface="Arial" panose="020B0604020202020204" pitchFamily="34" charset="0"/>
              <a:buChar char="•"/>
            </a:pPr>
            <a:endParaRPr lang="en-GB" sz="1600" dirty="0">
              <a:latin typeface="MS London" panose="020B0503020203020204" pitchFamily="34" charset="0"/>
            </a:endParaRPr>
          </a:p>
          <a:p>
            <a:pPr marL="342900" indent="-342900">
              <a:lnSpc>
                <a:spcPct val="115000"/>
              </a:lnSpc>
              <a:spcAft>
                <a:spcPts val="1000"/>
              </a:spcAft>
              <a:buFont typeface="Arial" panose="020B0604020202020204" pitchFamily="34" charset="0"/>
              <a:buChar char="•"/>
            </a:pPr>
            <a:endParaRPr lang="en-GB" sz="1600" dirty="0">
              <a:latin typeface="MS London" panose="020B0503020203020204" pitchFamily="34" charset="0"/>
              <a:cs typeface="Times New Roman" panose="02020603050405020304" pitchFamily="18" charset="0"/>
            </a:endParaRPr>
          </a:p>
          <a:p>
            <a:endParaRPr lang="en-GB" dirty="0"/>
          </a:p>
        </p:txBody>
      </p:sp>
      <p:sp>
        <p:nvSpPr>
          <p:cNvPr id="4" name="Rectangle: Rounded Corners 3">
            <a:extLst>
              <a:ext uri="{FF2B5EF4-FFF2-40B4-BE49-F238E27FC236}">
                <a16:creationId xmlns:a16="http://schemas.microsoft.com/office/drawing/2014/main" id="{88EAC5AE-5419-4AB1-8B63-963087C062D0}"/>
              </a:ext>
            </a:extLst>
          </p:cNvPr>
          <p:cNvSpPr/>
          <p:nvPr/>
        </p:nvSpPr>
        <p:spPr>
          <a:xfrm>
            <a:off x="5632684" y="135093"/>
            <a:ext cx="1094509" cy="708852"/>
          </a:xfrm>
          <a:prstGeom prst="roundRect">
            <a:avLst/>
          </a:prstGeom>
          <a:noFill/>
          <a:ln w="38100">
            <a:solidFill>
              <a:schemeClr val="tx1"/>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S London" panose="020B0503020203020204" pitchFamily="34" charset="0"/>
              </a:rPr>
              <a:t>Slide 3 </a:t>
            </a:r>
          </a:p>
        </p:txBody>
      </p:sp>
      <p:pic>
        <p:nvPicPr>
          <p:cNvPr id="2" name="Picture 1" descr="A picture containing graphics, font, typography, design&#10;&#10;Description automatically generated">
            <a:extLst>
              <a:ext uri="{FF2B5EF4-FFF2-40B4-BE49-F238E27FC236}">
                <a16:creationId xmlns:a16="http://schemas.microsoft.com/office/drawing/2014/main" id="{FF40A2BB-F6EF-FD73-E517-4F5B33D0A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38" y="9092484"/>
            <a:ext cx="810538" cy="658554"/>
          </a:xfrm>
          <a:prstGeom prst="rect">
            <a:avLst/>
          </a:prstGeom>
        </p:spPr>
      </p:pic>
    </p:spTree>
    <p:extLst>
      <p:ext uri="{BB962C8B-B14F-4D97-AF65-F5344CB8AC3E}">
        <p14:creationId xmlns:p14="http://schemas.microsoft.com/office/powerpoint/2010/main" val="110456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BA27F2-FAAD-4273-B74E-13E7B4C0E6E3}"/>
              </a:ext>
            </a:extLst>
          </p:cNvPr>
          <p:cNvSpPr txBox="1"/>
          <p:nvPr/>
        </p:nvSpPr>
        <p:spPr>
          <a:xfrm>
            <a:off x="210623" y="947800"/>
            <a:ext cx="6465556" cy="8217634"/>
          </a:xfrm>
          <a:prstGeom prst="rect">
            <a:avLst/>
          </a:prstGeom>
          <a:noFill/>
        </p:spPr>
        <p:txBody>
          <a:bodyPr wrap="square" rtlCol="0">
            <a:spAutoFit/>
          </a:bodyPr>
          <a:lstStyle/>
          <a:p>
            <a:r>
              <a:rPr lang="en-GB" sz="2400" b="1" dirty="0">
                <a:latin typeface="MS London" panose="020B0503020203020204" pitchFamily="34" charset="0"/>
              </a:rPr>
              <a:t>Making fabrics – natural or synthetic?</a:t>
            </a:r>
          </a:p>
          <a:p>
            <a:endParaRPr lang="en-GB" sz="1600" dirty="0">
              <a:latin typeface="MS London" panose="020B0503020203020204" pitchFamily="34" charset="0"/>
            </a:endParaRPr>
          </a:p>
          <a:p>
            <a:r>
              <a:rPr lang="en-GB" sz="1600" b="1" dirty="0">
                <a:latin typeface="MS London" panose="020B0503020203020204" pitchFamily="34" charset="0"/>
              </a:rPr>
              <a:t>You will need: </a:t>
            </a:r>
            <a:r>
              <a:rPr lang="en-GB" sz="1600" dirty="0">
                <a:latin typeface="MS London" panose="020B0503020203020204" pitchFamily="34" charset="0"/>
              </a:rPr>
              <a:t>The list of fabrics you made during the opening activity</a:t>
            </a:r>
          </a:p>
          <a:p>
            <a:endParaRPr lang="en-GB" sz="1600" dirty="0">
              <a:latin typeface="MS London" panose="020B0503020203020204" pitchFamily="34" charset="0"/>
            </a:endParaRPr>
          </a:p>
          <a:p>
            <a:r>
              <a:rPr lang="en-GB" sz="1600" b="1" dirty="0">
                <a:latin typeface="MS London" panose="020B0503020203020204" pitchFamily="34" charset="0"/>
              </a:rPr>
              <a:t>Explain</a:t>
            </a:r>
            <a:r>
              <a:rPr lang="en-GB" sz="1600" dirty="0">
                <a:latin typeface="MS London" panose="020B0503020203020204" pitchFamily="34" charset="0"/>
              </a:rPr>
              <a:t> what the two terms mean</a:t>
            </a:r>
          </a:p>
          <a:p>
            <a:endParaRPr lang="en-GB" sz="16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Natural – from a plant or animal</a:t>
            </a:r>
          </a:p>
          <a:p>
            <a:pPr marL="285750" indent="-285750">
              <a:buFont typeface="Arial" panose="020B0604020202020204" pitchFamily="34" charset="0"/>
              <a:buChar char="•"/>
            </a:pPr>
            <a:r>
              <a:rPr lang="en-GB" sz="1600" dirty="0">
                <a:latin typeface="MS London" panose="020B0503020203020204" pitchFamily="34" charset="0"/>
              </a:rPr>
              <a:t>Synthetic – made using chemicals in a factory</a:t>
            </a:r>
          </a:p>
          <a:p>
            <a:pPr marL="285750" indent="-285750">
              <a:buFont typeface="Arial" panose="020B0604020202020204" pitchFamily="34" charset="0"/>
              <a:buChar char="•"/>
            </a:pPr>
            <a:endParaRPr lang="en-GB" sz="1600" dirty="0">
              <a:latin typeface="MS London" panose="020B0503020203020204" pitchFamily="34" charset="0"/>
            </a:endParaRPr>
          </a:p>
          <a:p>
            <a:r>
              <a:rPr lang="en-GB" sz="1600" b="1" dirty="0">
                <a:latin typeface="MS London" panose="020B0503020203020204" pitchFamily="34" charset="0"/>
              </a:rPr>
              <a:t>Look at the list of fabrics you made. </a:t>
            </a:r>
          </a:p>
          <a:p>
            <a:endParaRPr lang="en-GB" sz="1600" dirty="0">
              <a:latin typeface="MS London" panose="020B0503020203020204" pitchFamily="34" charset="0"/>
            </a:endParaRPr>
          </a:p>
          <a:p>
            <a:r>
              <a:rPr lang="en-GB" sz="1600" b="1" dirty="0">
                <a:latin typeface="MS London" panose="020B0503020203020204" pitchFamily="34" charset="0"/>
              </a:rPr>
              <a:t>Q: Can you name the natural fabrics?</a:t>
            </a:r>
          </a:p>
          <a:p>
            <a:r>
              <a:rPr lang="en-GB" sz="1600" b="1" dirty="0">
                <a:latin typeface="MS London" panose="020B0503020203020204" pitchFamily="34" charset="0"/>
              </a:rPr>
              <a:t>A: </a:t>
            </a:r>
            <a:r>
              <a:rPr lang="en-GB" sz="1600" dirty="0">
                <a:latin typeface="MS London" panose="020B0503020203020204" pitchFamily="34" charset="0"/>
              </a:rPr>
              <a:t>For example, wool, linen, cotton, silk</a:t>
            </a:r>
          </a:p>
          <a:p>
            <a:endParaRPr lang="en-GB" sz="1600" b="1" dirty="0">
              <a:latin typeface="MS London" panose="020B0503020203020204" pitchFamily="34" charset="0"/>
            </a:endParaRPr>
          </a:p>
          <a:p>
            <a:r>
              <a:rPr lang="en-GB" sz="1600" b="1" dirty="0">
                <a:latin typeface="MS London" panose="020B0503020203020204" pitchFamily="34" charset="0"/>
              </a:rPr>
              <a:t>Q: Can you name the synthetic fabrics?</a:t>
            </a:r>
          </a:p>
          <a:p>
            <a:r>
              <a:rPr lang="en-GB" sz="1600" b="1" dirty="0">
                <a:latin typeface="MS London" panose="020B0503020203020204" pitchFamily="34" charset="0"/>
              </a:rPr>
              <a:t>A: </a:t>
            </a:r>
            <a:r>
              <a:rPr lang="en-GB" sz="1600" dirty="0">
                <a:latin typeface="MS London" panose="020B0503020203020204" pitchFamily="34" charset="0"/>
              </a:rPr>
              <a:t>For example, polyester, nylon, </a:t>
            </a:r>
            <a:r>
              <a:rPr lang="en-GB" sz="1600" dirty="0" err="1">
                <a:latin typeface="MS London" panose="020B0503020203020204" pitchFamily="34" charset="0"/>
              </a:rPr>
              <a:t>lycra</a:t>
            </a:r>
            <a:r>
              <a:rPr lang="en-GB" sz="1600" dirty="0">
                <a:latin typeface="MS London" panose="020B0503020203020204" pitchFamily="34" charset="0"/>
              </a:rPr>
              <a:t>, acrylic</a:t>
            </a:r>
          </a:p>
          <a:p>
            <a:endParaRPr lang="en-GB" b="1" dirty="0">
              <a:latin typeface="MS London" panose="020B0503020203020204" pitchFamily="34" charset="0"/>
            </a:endParaRPr>
          </a:p>
          <a:p>
            <a:endParaRPr lang="en-GB" b="1" dirty="0">
              <a:latin typeface="MS London" panose="020B0503020203020204" pitchFamily="34" charset="0"/>
            </a:endParaRPr>
          </a:p>
          <a:p>
            <a:r>
              <a:rPr lang="en-GB" sz="1600" b="1" dirty="0">
                <a:latin typeface="MS London" panose="020B0503020203020204" pitchFamily="34" charset="0"/>
              </a:rPr>
              <a:t>Extension ideas</a:t>
            </a:r>
          </a:p>
          <a:p>
            <a:r>
              <a:rPr lang="en-GB" sz="1600" dirty="0">
                <a:latin typeface="MS London" panose="020B0503020203020204" pitchFamily="34" charset="0"/>
              </a:rPr>
              <a:t>Make a card match game for the fabric packs. </a:t>
            </a:r>
          </a:p>
          <a:p>
            <a:endParaRPr lang="en-GB" sz="16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Choose a fabric from the fabric pack</a:t>
            </a:r>
          </a:p>
          <a:p>
            <a:pPr marL="285750" indent="-285750">
              <a:buFont typeface="Arial" panose="020B0604020202020204" pitchFamily="34" charset="0"/>
              <a:buChar char="•"/>
            </a:pPr>
            <a:r>
              <a:rPr lang="en-GB" sz="1600" dirty="0">
                <a:latin typeface="MS London" panose="020B0503020203020204" pitchFamily="34" charset="0"/>
              </a:rPr>
              <a:t>Write a card for the fabric, giving clues to help identify it. For example – </a:t>
            </a:r>
          </a:p>
          <a:p>
            <a:pPr marL="1200150" lvl="2" indent="-285750">
              <a:buFont typeface="Arial" panose="020B0604020202020204" pitchFamily="34" charset="0"/>
              <a:buChar char="•"/>
            </a:pPr>
            <a:r>
              <a:rPr lang="en-GB" sz="1600" dirty="0">
                <a:latin typeface="MS London" panose="020B0503020203020204" pitchFamily="34" charset="0"/>
              </a:rPr>
              <a:t>I am a natural fabric</a:t>
            </a:r>
          </a:p>
          <a:p>
            <a:pPr marL="1200150" lvl="2" indent="-285750">
              <a:buFont typeface="Arial" panose="020B0604020202020204" pitchFamily="34" charset="0"/>
              <a:buChar char="•"/>
            </a:pPr>
            <a:r>
              <a:rPr lang="en-GB" sz="1600" dirty="0">
                <a:latin typeface="MS London" panose="020B0503020203020204" pitchFamily="34" charset="0"/>
              </a:rPr>
              <a:t>I am stretchy and light</a:t>
            </a:r>
          </a:p>
          <a:p>
            <a:pPr marL="1200150" lvl="2" indent="-285750">
              <a:buFont typeface="Arial" panose="020B0604020202020204" pitchFamily="34" charset="0"/>
              <a:buChar char="•"/>
            </a:pPr>
            <a:r>
              <a:rPr lang="en-GB" sz="1600" dirty="0">
                <a:latin typeface="MS London" panose="020B0503020203020204" pitchFamily="34" charset="0"/>
              </a:rPr>
              <a:t>I am used to make jumpers and socks</a:t>
            </a:r>
          </a:p>
          <a:p>
            <a:pPr marL="285750" indent="-285750">
              <a:buFont typeface="Arial" panose="020B0604020202020204" pitchFamily="34" charset="0"/>
              <a:buChar char="•"/>
            </a:pPr>
            <a:r>
              <a:rPr lang="en-GB" sz="1600" dirty="0">
                <a:latin typeface="MS London" panose="020B0503020203020204" pitchFamily="34" charset="0"/>
              </a:rPr>
              <a:t>Share your game with other learners and see if they can match the cards to the fabrics.</a:t>
            </a:r>
          </a:p>
          <a:p>
            <a:endParaRPr lang="en-GB" b="1" dirty="0"/>
          </a:p>
          <a:p>
            <a:endParaRPr lang="en-GB" b="1" dirty="0"/>
          </a:p>
        </p:txBody>
      </p:sp>
      <p:sp>
        <p:nvSpPr>
          <p:cNvPr id="4" name="Rectangle: Rounded Corners 3">
            <a:extLst>
              <a:ext uri="{FF2B5EF4-FFF2-40B4-BE49-F238E27FC236}">
                <a16:creationId xmlns:a16="http://schemas.microsoft.com/office/drawing/2014/main" id="{BE6697CF-894E-49FB-995A-8C011F023849}"/>
              </a:ext>
            </a:extLst>
          </p:cNvPr>
          <p:cNvSpPr/>
          <p:nvPr/>
        </p:nvSpPr>
        <p:spPr>
          <a:xfrm>
            <a:off x="5595318" y="138081"/>
            <a:ext cx="1094509" cy="708852"/>
          </a:xfrm>
          <a:prstGeom prst="roundRect">
            <a:avLst/>
          </a:prstGeom>
          <a:noFill/>
          <a:ln w="38100">
            <a:solidFill>
              <a:schemeClr val="tx1"/>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S London" panose="020B0503020203020204" pitchFamily="34" charset="0"/>
              </a:rPr>
              <a:t>Slide 4 </a:t>
            </a:r>
          </a:p>
        </p:txBody>
      </p:sp>
      <p:pic>
        <p:nvPicPr>
          <p:cNvPr id="2" name="Picture 1" descr="A picture containing graphics, font, typography, design&#10;&#10;Description automatically generated">
            <a:extLst>
              <a:ext uri="{FF2B5EF4-FFF2-40B4-BE49-F238E27FC236}">
                <a16:creationId xmlns:a16="http://schemas.microsoft.com/office/drawing/2014/main" id="{D574E6BF-D1B3-1B76-3556-EBB71BE57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38" y="9092484"/>
            <a:ext cx="810538" cy="658554"/>
          </a:xfrm>
          <a:prstGeom prst="rect">
            <a:avLst/>
          </a:prstGeom>
        </p:spPr>
      </p:pic>
    </p:spTree>
    <p:extLst>
      <p:ext uri="{BB962C8B-B14F-4D97-AF65-F5344CB8AC3E}">
        <p14:creationId xmlns:p14="http://schemas.microsoft.com/office/powerpoint/2010/main" val="251114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BA27F2-FAAD-4273-B74E-13E7B4C0E6E3}"/>
              </a:ext>
            </a:extLst>
          </p:cNvPr>
          <p:cNvSpPr txBox="1"/>
          <p:nvPr/>
        </p:nvSpPr>
        <p:spPr>
          <a:xfrm>
            <a:off x="199396" y="492510"/>
            <a:ext cx="6459208" cy="5786199"/>
          </a:xfrm>
          <a:prstGeom prst="rect">
            <a:avLst/>
          </a:prstGeom>
          <a:noFill/>
        </p:spPr>
        <p:txBody>
          <a:bodyPr wrap="square" rtlCol="0">
            <a:spAutoFit/>
          </a:bodyPr>
          <a:lstStyle/>
          <a:p>
            <a:r>
              <a:rPr lang="en-GB" sz="2400" b="1" dirty="0">
                <a:latin typeface="MS London" panose="020B0503020203020204" pitchFamily="34" charset="0"/>
              </a:rPr>
              <a:t>Play Find the Fabric</a:t>
            </a:r>
            <a:endParaRPr lang="en-GB" sz="2400" dirty="0">
              <a:latin typeface="MS London" panose="020B0503020203020204" pitchFamily="34" charset="0"/>
            </a:endParaRPr>
          </a:p>
          <a:p>
            <a:endParaRPr lang="en-GB" dirty="0">
              <a:latin typeface="MS London" panose="020B0503020203020204" pitchFamily="34" charset="0"/>
            </a:endParaRPr>
          </a:p>
          <a:p>
            <a:r>
              <a:rPr lang="en-GB" sz="1600" b="1" dirty="0">
                <a:latin typeface="MS London" panose="020B0503020203020204" pitchFamily="34" charset="0"/>
              </a:rPr>
              <a:t>You will need: </a:t>
            </a:r>
            <a:r>
              <a:rPr lang="en-GB" sz="1600" dirty="0">
                <a:latin typeface="MS London" panose="020B0503020203020204" pitchFamily="34" charset="0"/>
              </a:rPr>
              <a:t>Fabric Packs, some space to play (see set up diagram overleaf)</a:t>
            </a:r>
          </a:p>
          <a:p>
            <a:endParaRPr lang="en-GB" sz="1600" dirty="0">
              <a:latin typeface="MS London" panose="020B0503020203020204" pitchFamily="34" charset="0"/>
            </a:endParaRPr>
          </a:p>
          <a:p>
            <a:endParaRPr lang="en-GB" sz="8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Place the contents of one fabric pack on the floor 2-3m away</a:t>
            </a:r>
          </a:p>
          <a:p>
            <a:pPr marL="285750" indent="-285750">
              <a:buFont typeface="Arial" panose="020B0604020202020204" pitchFamily="34" charset="0"/>
              <a:buChar char="•"/>
            </a:pPr>
            <a:endParaRPr lang="en-GB" sz="8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Your grown-up is going to ask a question, and the answer will be one of the fabrics from the pack (example questions overleaf)</a:t>
            </a:r>
          </a:p>
          <a:p>
            <a:endParaRPr lang="en-GB" sz="8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Race to the fabric pile, find the correct fabric and hold it up in the air</a:t>
            </a:r>
          </a:p>
          <a:p>
            <a:endParaRPr lang="en-GB" sz="8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The learner who is first to hold up the right fabric gets 2 points </a:t>
            </a:r>
          </a:p>
          <a:p>
            <a:pPr marL="285750" indent="-285750">
              <a:buFont typeface="Arial" panose="020B0604020202020204" pitchFamily="34" charset="0"/>
              <a:buChar char="•"/>
            </a:pPr>
            <a:endParaRPr lang="en-GB" sz="8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All other learners with the right fabric get 1 point, wrong answers get 0 points</a:t>
            </a:r>
          </a:p>
          <a:p>
            <a:pPr marL="285750" indent="-285750">
              <a:buFont typeface="Arial" panose="020B0604020202020204" pitchFamily="34" charset="0"/>
              <a:buChar char="•"/>
            </a:pPr>
            <a:endParaRPr lang="en-GB" sz="8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Tally the scores</a:t>
            </a:r>
          </a:p>
          <a:p>
            <a:endParaRPr lang="en-GB" sz="8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Repeat with a different question until everyone has had a go, or until you run out of questions!</a:t>
            </a:r>
          </a:p>
          <a:p>
            <a:pPr marL="285750" indent="-285750">
              <a:buFont typeface="Arial" panose="020B0604020202020204" pitchFamily="34" charset="0"/>
              <a:buChar char="•"/>
            </a:pPr>
            <a:endParaRPr lang="en-GB" sz="800" dirty="0">
              <a:latin typeface="MS London" panose="020B0503020203020204" pitchFamily="34" charset="0"/>
            </a:endParaRPr>
          </a:p>
          <a:p>
            <a:pPr marL="285750" indent="-285750">
              <a:buFont typeface="Arial" panose="020B0604020202020204" pitchFamily="34" charset="0"/>
              <a:buChar char="•"/>
            </a:pPr>
            <a:r>
              <a:rPr lang="en-GB" sz="1600" dirty="0">
                <a:latin typeface="MS London" panose="020B0503020203020204" pitchFamily="34" charset="0"/>
              </a:rPr>
              <a:t>Add up the scores and see who has won!</a:t>
            </a:r>
          </a:p>
        </p:txBody>
      </p:sp>
      <p:sp>
        <p:nvSpPr>
          <p:cNvPr id="4" name="Rectangle: Rounded Corners 3">
            <a:extLst>
              <a:ext uri="{FF2B5EF4-FFF2-40B4-BE49-F238E27FC236}">
                <a16:creationId xmlns:a16="http://schemas.microsoft.com/office/drawing/2014/main" id="{7AF7CD5A-8FD9-4135-BC32-D28BBC3E422E}"/>
              </a:ext>
            </a:extLst>
          </p:cNvPr>
          <p:cNvSpPr/>
          <p:nvPr/>
        </p:nvSpPr>
        <p:spPr>
          <a:xfrm>
            <a:off x="5595318" y="138084"/>
            <a:ext cx="1094509" cy="708852"/>
          </a:xfrm>
          <a:prstGeom prst="roundRect">
            <a:avLst/>
          </a:prstGeom>
          <a:noFill/>
          <a:ln w="38100">
            <a:solidFill>
              <a:schemeClr val="tx1"/>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S London" panose="020B0503020203020204" pitchFamily="34" charset="0"/>
              </a:rPr>
              <a:t>Slide 5 </a:t>
            </a:r>
          </a:p>
        </p:txBody>
      </p:sp>
      <p:pic>
        <p:nvPicPr>
          <p:cNvPr id="7" name="Picture 6">
            <a:extLst>
              <a:ext uri="{FF2B5EF4-FFF2-40B4-BE49-F238E27FC236}">
                <a16:creationId xmlns:a16="http://schemas.microsoft.com/office/drawing/2014/main" id="{39749146-C16C-41DB-8C0E-DAB9E379B067}"/>
              </a:ext>
            </a:extLst>
          </p:cNvPr>
          <p:cNvPicPr>
            <a:picLocks noChangeAspect="1"/>
          </p:cNvPicPr>
          <p:nvPr/>
        </p:nvPicPr>
        <p:blipFill>
          <a:blip r:embed="rId2"/>
          <a:stretch>
            <a:fillRect/>
          </a:stretch>
        </p:blipFill>
        <p:spPr>
          <a:xfrm rot="1067069">
            <a:off x="6025995" y="8614072"/>
            <a:ext cx="608957" cy="1215241"/>
          </a:xfrm>
          <a:prstGeom prst="rect">
            <a:avLst/>
          </a:prstGeom>
        </p:spPr>
      </p:pic>
      <p:sp>
        <p:nvSpPr>
          <p:cNvPr id="2" name="TextBox 1">
            <a:extLst>
              <a:ext uri="{FF2B5EF4-FFF2-40B4-BE49-F238E27FC236}">
                <a16:creationId xmlns:a16="http://schemas.microsoft.com/office/drawing/2014/main" id="{FD484B24-7583-8237-4996-A2A608EF96E1}"/>
              </a:ext>
            </a:extLst>
          </p:cNvPr>
          <p:cNvSpPr txBox="1"/>
          <p:nvPr/>
        </p:nvSpPr>
        <p:spPr>
          <a:xfrm>
            <a:off x="185974" y="6489303"/>
            <a:ext cx="6486052" cy="2260106"/>
          </a:xfrm>
          <a:prstGeom prst="rect">
            <a:avLst/>
          </a:prstGeom>
          <a:noFill/>
        </p:spPr>
        <p:txBody>
          <a:bodyPr wrap="square" rtlCol="0">
            <a:spAutoFit/>
          </a:bodyPr>
          <a:lstStyle/>
          <a:p>
            <a:r>
              <a:rPr lang="en-GB" b="1" dirty="0">
                <a:latin typeface="MS London" panose="020B0503020203020204" pitchFamily="34" charset="0"/>
              </a:rPr>
              <a:t>Example questions</a:t>
            </a:r>
          </a:p>
          <a:p>
            <a:pPr marL="342900" lvl="0" indent="-342900">
              <a:lnSpc>
                <a:spcPct val="115000"/>
              </a:lnSpc>
              <a:buFont typeface="Arial" panose="020B0604020202020204" pitchFamily="34" charset="0"/>
              <a:buChar char="•"/>
            </a:pPr>
            <a:r>
              <a:rPr lang="en-GB" sz="1800" dirty="0">
                <a:solidFill>
                  <a:srgbClr val="000000"/>
                </a:solidFill>
                <a:effectLst/>
                <a:latin typeface="MS London" panose="020B0503020203020204" pitchFamily="34" charset="0"/>
                <a:ea typeface="Times New Roman" panose="02020603050405020304" pitchFamily="18" charset="0"/>
                <a:cs typeface="Times New Roman" panose="02020603050405020304" pitchFamily="18" charset="0"/>
              </a:rPr>
              <a:t>Find a fabric that comes from an animal</a:t>
            </a:r>
            <a:endParaRPr lang="en-GB" sz="1800" dirty="0">
              <a:effectLst/>
              <a:latin typeface="MS London" panose="020B050302020302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GB" sz="1800" dirty="0">
                <a:solidFill>
                  <a:srgbClr val="000000"/>
                </a:solidFill>
                <a:effectLst/>
                <a:latin typeface="MS London" panose="020B0503020203020204" pitchFamily="34" charset="0"/>
                <a:ea typeface="Times New Roman" panose="02020603050405020304" pitchFamily="18" charset="0"/>
                <a:cs typeface="Times New Roman" panose="02020603050405020304" pitchFamily="18" charset="0"/>
              </a:rPr>
              <a:t>Which fabric would you make jeans out of?</a:t>
            </a:r>
            <a:endParaRPr lang="en-GB" sz="1800" dirty="0">
              <a:effectLst/>
              <a:latin typeface="MS London" panose="020B050302020302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GB" sz="1800" dirty="0">
                <a:solidFill>
                  <a:srgbClr val="000000"/>
                </a:solidFill>
                <a:effectLst/>
                <a:latin typeface="MS London" panose="020B0503020203020204" pitchFamily="34" charset="0"/>
                <a:ea typeface="Times New Roman" panose="02020603050405020304" pitchFamily="18" charset="0"/>
                <a:cs typeface="Times New Roman" panose="02020603050405020304" pitchFamily="18" charset="0"/>
              </a:rPr>
              <a:t>Find a fabric that comes from a plant</a:t>
            </a:r>
            <a:endParaRPr lang="en-GB" sz="1800" dirty="0">
              <a:effectLst/>
              <a:latin typeface="MS London" panose="020B050302020302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GB" dirty="0">
                <a:solidFill>
                  <a:srgbClr val="000000"/>
                </a:solidFill>
                <a:latin typeface="MS London" panose="020B0503020203020204" pitchFamily="34" charset="0"/>
                <a:ea typeface="Times New Roman" panose="02020603050405020304" pitchFamily="18" charset="0"/>
                <a:cs typeface="Times New Roman" panose="02020603050405020304" pitchFamily="18" charset="0"/>
              </a:rPr>
              <a:t>Which</a:t>
            </a:r>
            <a:r>
              <a:rPr lang="en-GB" sz="1800" dirty="0">
                <a:solidFill>
                  <a:srgbClr val="000000"/>
                </a:solidFill>
                <a:effectLst/>
                <a:latin typeface="MS London" panose="020B0503020203020204" pitchFamily="34" charset="0"/>
                <a:ea typeface="Times New Roman" panose="02020603050405020304" pitchFamily="18" charset="0"/>
                <a:cs typeface="Times New Roman" panose="02020603050405020304" pitchFamily="18" charset="0"/>
              </a:rPr>
              <a:t> fabric would keep you warm?</a:t>
            </a:r>
            <a:endParaRPr lang="en-GB" sz="1800" dirty="0">
              <a:effectLst/>
              <a:latin typeface="MS London" panose="020B050302020302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GB" sz="1800" dirty="0">
                <a:solidFill>
                  <a:srgbClr val="000000"/>
                </a:solidFill>
                <a:effectLst/>
                <a:latin typeface="MS London" panose="020B0503020203020204" pitchFamily="34" charset="0"/>
                <a:ea typeface="Times New Roman" panose="02020603050405020304" pitchFamily="18" charset="0"/>
                <a:cs typeface="Times New Roman" panose="02020603050405020304" pitchFamily="18" charset="0"/>
              </a:rPr>
              <a:t>Find a synthetic fabric</a:t>
            </a:r>
            <a:endParaRPr lang="en-GB" sz="1800" dirty="0">
              <a:effectLst/>
              <a:latin typeface="MS London" panose="020B0503020203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GB" sz="1800" dirty="0">
                <a:solidFill>
                  <a:srgbClr val="000000"/>
                </a:solidFill>
                <a:effectLst/>
                <a:latin typeface="MS London" panose="020B0503020203020204" pitchFamily="34" charset="0"/>
                <a:ea typeface="Times New Roman" panose="02020603050405020304" pitchFamily="18" charset="0"/>
                <a:cs typeface="Times New Roman" panose="02020603050405020304" pitchFamily="18" charset="0"/>
              </a:rPr>
              <a:t>Find a natural fabric</a:t>
            </a:r>
            <a:endParaRPr lang="en-GB" dirty="0">
              <a:latin typeface="MS London" panose="020B0503020203020204" pitchFamily="34" charset="0"/>
            </a:endParaRPr>
          </a:p>
        </p:txBody>
      </p:sp>
      <p:pic>
        <p:nvPicPr>
          <p:cNvPr id="6" name="Picture 5" descr="A picture containing graphics, font, typography, design&#10;&#10;Description automatically generated">
            <a:extLst>
              <a:ext uri="{FF2B5EF4-FFF2-40B4-BE49-F238E27FC236}">
                <a16:creationId xmlns:a16="http://schemas.microsoft.com/office/drawing/2014/main" id="{6DA57EF0-970D-3E7D-1C1A-36BBF64E5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38" y="9092484"/>
            <a:ext cx="810538" cy="658554"/>
          </a:xfrm>
          <a:prstGeom prst="rect">
            <a:avLst/>
          </a:prstGeom>
        </p:spPr>
      </p:pic>
    </p:spTree>
    <p:extLst>
      <p:ext uri="{BB962C8B-B14F-4D97-AF65-F5344CB8AC3E}">
        <p14:creationId xmlns:p14="http://schemas.microsoft.com/office/powerpoint/2010/main" val="226310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5CBF99-3E37-4FE2-A4CB-44C8FB229F71}"/>
              </a:ext>
            </a:extLst>
          </p:cNvPr>
          <p:cNvSpPr txBox="1"/>
          <p:nvPr/>
        </p:nvSpPr>
        <p:spPr>
          <a:xfrm>
            <a:off x="260964" y="806346"/>
            <a:ext cx="6336072" cy="6062172"/>
          </a:xfrm>
          <a:prstGeom prst="rect">
            <a:avLst/>
          </a:prstGeom>
          <a:noFill/>
        </p:spPr>
        <p:txBody>
          <a:bodyPr wrap="square" rtlCol="0">
            <a:spAutoFit/>
          </a:bodyPr>
          <a:lstStyle/>
          <a:p>
            <a:pPr>
              <a:lnSpc>
                <a:spcPct val="115000"/>
              </a:lnSpc>
              <a:spcAft>
                <a:spcPts val="1000"/>
              </a:spcAft>
            </a:pPr>
            <a:r>
              <a:rPr lang="en-GB" sz="2400" b="1" dirty="0">
                <a:effectLst/>
                <a:latin typeface="MS London" panose="020B0503020203020204" pitchFamily="34" charset="0"/>
                <a:ea typeface="Calibri" panose="020F0502020204030204" pitchFamily="34" charset="0"/>
                <a:cs typeface="Times New Roman" panose="02020603050405020304" pitchFamily="18" charset="0"/>
              </a:rPr>
              <a:t>Testing fabrics</a:t>
            </a:r>
            <a:endParaRPr lang="en-GB" sz="2400" b="1" dirty="0">
              <a:latin typeface="MS London" panose="020B0503020203020204" pitchFamily="34" charset="0"/>
              <a:ea typeface="Calibri" panose="020F0502020204030204" pitchFamily="34" charset="0"/>
              <a:cs typeface="Times New Roman" panose="02020603050405020304" pitchFamily="18" charset="0"/>
            </a:endParaRPr>
          </a:p>
          <a:p>
            <a:endParaRPr lang="en-GB" sz="1600" dirty="0">
              <a:latin typeface="MS London" panose="020B0503020203020204" pitchFamily="34" charset="0"/>
            </a:endParaRPr>
          </a:p>
          <a:p>
            <a:r>
              <a:rPr lang="en-GB" sz="1600" dirty="0">
                <a:latin typeface="MS London" panose="020B0503020203020204" pitchFamily="34" charset="0"/>
              </a:rPr>
              <a:t>You now know about the different properties of some fabrics. </a:t>
            </a:r>
          </a:p>
          <a:p>
            <a:endParaRPr lang="en-GB" sz="1600" dirty="0">
              <a:latin typeface="MS London" panose="020B0503020203020204" pitchFamily="34" charset="0"/>
            </a:endParaRPr>
          </a:p>
          <a:p>
            <a:r>
              <a:rPr lang="en-GB" sz="1600" dirty="0">
                <a:latin typeface="MS London" panose="020B0503020203020204" pitchFamily="34" charset="0"/>
              </a:rPr>
              <a:t>This is why we use certain fabrics to make different types of clothing.</a:t>
            </a:r>
          </a:p>
          <a:p>
            <a:endParaRPr lang="en-GB" sz="1600" dirty="0">
              <a:latin typeface="MS London" panose="020B0503020203020204" pitchFamily="34" charset="0"/>
            </a:endParaRPr>
          </a:p>
          <a:p>
            <a:r>
              <a:rPr lang="en-GB" sz="1600" b="1" dirty="0">
                <a:latin typeface="MS London" panose="020B0503020203020204" pitchFamily="34" charset="0"/>
              </a:rPr>
              <a:t>Testing at M&amp;S</a:t>
            </a:r>
          </a:p>
          <a:p>
            <a:endParaRPr lang="en-GB" sz="1600" dirty="0">
              <a:latin typeface="MS London" panose="020B0503020203020204" pitchFamily="34" charset="0"/>
            </a:endParaRPr>
          </a:p>
          <a:p>
            <a:r>
              <a:rPr lang="en-GB" sz="1600" dirty="0">
                <a:latin typeface="MS London" panose="020B0503020203020204" pitchFamily="34" charset="0"/>
              </a:rPr>
              <a:t>At M&amp;S we make lots of different types of clothes, and we want to make sure that we use the most suitable fabric each time.</a:t>
            </a:r>
          </a:p>
          <a:p>
            <a:endParaRPr lang="en-GB" sz="1600" dirty="0">
              <a:latin typeface="MS London" panose="020B0503020203020204" pitchFamily="34" charset="0"/>
            </a:endParaRPr>
          </a:p>
          <a:p>
            <a:r>
              <a:rPr lang="en-GB" sz="1600" dirty="0">
                <a:latin typeface="MS London" panose="020B0503020203020204" pitchFamily="34" charset="0"/>
              </a:rPr>
              <a:t>We test fabrics to make sure they have the right properties. </a:t>
            </a:r>
          </a:p>
          <a:p>
            <a:endParaRPr lang="en-GB" sz="1600" dirty="0">
              <a:latin typeface="MS London" panose="020B0503020203020204" pitchFamily="34" charset="0"/>
            </a:endParaRPr>
          </a:p>
          <a:p>
            <a:r>
              <a:rPr lang="en-GB" sz="1600" dirty="0">
                <a:latin typeface="MS London" panose="020B0503020203020204" pitchFamily="34" charset="0"/>
              </a:rPr>
              <a:t>We’ve been doing this for a long time. M&amp;S set up a laboratory in the 1930s to test fabrics, you can see two scientists working in the laboratory in the picture.</a:t>
            </a:r>
          </a:p>
          <a:p>
            <a:endParaRPr lang="en-GB" sz="1600" dirty="0">
              <a:latin typeface="MS London" panose="020B0503020203020204" pitchFamily="34" charset="0"/>
            </a:endParaRPr>
          </a:p>
          <a:p>
            <a:r>
              <a:rPr lang="en-GB" sz="1600" dirty="0">
                <a:latin typeface="MS London" panose="020B0503020203020204" pitchFamily="34" charset="0"/>
              </a:rPr>
              <a:t>You’re going to test some fabrics to find out more about their properties.</a:t>
            </a:r>
          </a:p>
          <a:p>
            <a:endParaRPr lang="en-GB" sz="1600" dirty="0">
              <a:latin typeface="MS London" panose="020B0503020203020204" pitchFamily="34" charset="0"/>
            </a:endParaRPr>
          </a:p>
          <a:p>
            <a:endParaRPr lang="en-GB" sz="1600" dirty="0">
              <a:latin typeface="MS London" panose="020B0503020203020204" pitchFamily="34" charset="0"/>
            </a:endParaRPr>
          </a:p>
          <a:p>
            <a:r>
              <a:rPr lang="en-GB" sz="1600" b="1" dirty="0">
                <a:latin typeface="MS London" panose="020B0503020203020204" pitchFamily="34" charset="0"/>
              </a:rPr>
              <a:t>Watch the Fabric &amp; Fashion Investigating Fabrics film</a:t>
            </a:r>
          </a:p>
        </p:txBody>
      </p:sp>
      <p:sp>
        <p:nvSpPr>
          <p:cNvPr id="2" name="Slide Number Placeholder 1">
            <a:extLst>
              <a:ext uri="{FF2B5EF4-FFF2-40B4-BE49-F238E27FC236}">
                <a16:creationId xmlns:a16="http://schemas.microsoft.com/office/drawing/2014/main" id="{E5CA3902-2ADE-4D12-9FC4-93D17AC57E70}"/>
              </a:ext>
            </a:extLst>
          </p:cNvPr>
          <p:cNvSpPr>
            <a:spLocks noGrp="1"/>
          </p:cNvSpPr>
          <p:nvPr>
            <p:ph type="sldNum" sz="quarter" idx="12"/>
          </p:nvPr>
        </p:nvSpPr>
        <p:spPr/>
        <p:txBody>
          <a:bodyPr/>
          <a:lstStyle/>
          <a:p>
            <a:fld id="{9152ECD5-911A-4A6C-BD67-051545756874}" type="slidenum">
              <a:rPr lang="en-GB" smtClean="0"/>
              <a:t>8</a:t>
            </a:fld>
            <a:endParaRPr lang="en-GB"/>
          </a:p>
        </p:txBody>
      </p:sp>
      <p:pic>
        <p:nvPicPr>
          <p:cNvPr id="5" name="Picture 4">
            <a:extLst>
              <a:ext uri="{FF2B5EF4-FFF2-40B4-BE49-F238E27FC236}">
                <a16:creationId xmlns:a16="http://schemas.microsoft.com/office/drawing/2014/main" id="{5DCDD30A-E020-4E6E-A2E9-1B3EEB6BBB4D}"/>
              </a:ext>
            </a:extLst>
          </p:cNvPr>
          <p:cNvPicPr>
            <a:picLocks noChangeAspect="1"/>
          </p:cNvPicPr>
          <p:nvPr/>
        </p:nvPicPr>
        <p:blipFill>
          <a:blip r:embed="rId2"/>
          <a:stretch>
            <a:fillRect/>
          </a:stretch>
        </p:blipFill>
        <p:spPr>
          <a:xfrm rot="1067069">
            <a:off x="6025995" y="8614072"/>
            <a:ext cx="608957" cy="1215241"/>
          </a:xfrm>
          <a:prstGeom prst="rect">
            <a:avLst/>
          </a:prstGeom>
        </p:spPr>
      </p:pic>
      <p:sp>
        <p:nvSpPr>
          <p:cNvPr id="6" name="Rectangle: Rounded Corners 5">
            <a:extLst>
              <a:ext uri="{FF2B5EF4-FFF2-40B4-BE49-F238E27FC236}">
                <a16:creationId xmlns:a16="http://schemas.microsoft.com/office/drawing/2014/main" id="{811434D0-4AFE-4998-B723-5D1467EF3F54}"/>
              </a:ext>
            </a:extLst>
          </p:cNvPr>
          <p:cNvSpPr/>
          <p:nvPr/>
        </p:nvSpPr>
        <p:spPr>
          <a:xfrm>
            <a:off x="5595318" y="138084"/>
            <a:ext cx="1094509" cy="708852"/>
          </a:xfrm>
          <a:prstGeom prst="roundRect">
            <a:avLst/>
          </a:prstGeom>
          <a:noFill/>
          <a:ln w="38100">
            <a:solidFill>
              <a:schemeClr val="tx1"/>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S London" panose="020B0503020203020204" pitchFamily="34" charset="0"/>
              </a:rPr>
              <a:t>Slide 6 </a:t>
            </a:r>
          </a:p>
        </p:txBody>
      </p:sp>
      <p:grpSp>
        <p:nvGrpSpPr>
          <p:cNvPr id="10" name="Group 9">
            <a:extLst>
              <a:ext uri="{FF2B5EF4-FFF2-40B4-BE49-F238E27FC236}">
                <a16:creationId xmlns:a16="http://schemas.microsoft.com/office/drawing/2014/main" id="{09785E84-4020-4DA0-B557-3794C0058AC1}"/>
              </a:ext>
            </a:extLst>
          </p:cNvPr>
          <p:cNvGrpSpPr/>
          <p:nvPr/>
        </p:nvGrpSpPr>
        <p:grpSpPr>
          <a:xfrm>
            <a:off x="192045" y="6975589"/>
            <a:ext cx="6497782" cy="1426620"/>
            <a:chOff x="180108" y="6994634"/>
            <a:chExt cx="6497782" cy="1426620"/>
          </a:xfrm>
        </p:grpSpPr>
        <p:sp>
          <p:nvSpPr>
            <p:cNvPr id="8" name="TextBox 7">
              <a:extLst>
                <a:ext uri="{FF2B5EF4-FFF2-40B4-BE49-F238E27FC236}">
                  <a16:creationId xmlns:a16="http://schemas.microsoft.com/office/drawing/2014/main" id="{D50C982F-38F8-4EF2-882D-D84970AA4A35}"/>
                </a:ext>
              </a:extLst>
            </p:cNvPr>
            <p:cNvSpPr txBox="1"/>
            <p:nvPr/>
          </p:nvSpPr>
          <p:spPr>
            <a:xfrm>
              <a:off x="311727" y="7107780"/>
              <a:ext cx="6234544" cy="1077218"/>
            </a:xfrm>
            <a:prstGeom prst="rect">
              <a:avLst/>
            </a:prstGeom>
            <a:noFill/>
          </p:spPr>
          <p:txBody>
            <a:bodyPr wrap="square">
              <a:spAutoFit/>
            </a:bodyPr>
            <a:lstStyle/>
            <a:p>
              <a:r>
                <a:rPr lang="en-GB" sz="1600" b="1" dirty="0">
                  <a:latin typeface="MS London" panose="020B0503020203020204" pitchFamily="34" charset="0"/>
                </a:rPr>
                <a:t>We’ve given details of the two tests in the film on the following pages. You could use these as a starting point for developing your own questions to investigate and methods of testing.</a:t>
              </a:r>
            </a:p>
          </p:txBody>
        </p:sp>
        <p:sp>
          <p:nvSpPr>
            <p:cNvPr id="9" name="Rectangle: Rounded Corners 8">
              <a:extLst>
                <a:ext uri="{FF2B5EF4-FFF2-40B4-BE49-F238E27FC236}">
                  <a16:creationId xmlns:a16="http://schemas.microsoft.com/office/drawing/2014/main" id="{D12F6B57-2468-411B-8B09-48B5E9161D0B}"/>
                </a:ext>
              </a:extLst>
            </p:cNvPr>
            <p:cNvSpPr/>
            <p:nvPr/>
          </p:nvSpPr>
          <p:spPr>
            <a:xfrm>
              <a:off x="180108" y="6994634"/>
              <a:ext cx="6497782" cy="1426620"/>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A picture containing graphics, font, typography, design&#10;&#10;Description automatically generated">
            <a:extLst>
              <a:ext uri="{FF2B5EF4-FFF2-40B4-BE49-F238E27FC236}">
                <a16:creationId xmlns:a16="http://schemas.microsoft.com/office/drawing/2014/main" id="{B8616C92-418E-7DFB-B356-1355514B8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38" y="9092484"/>
            <a:ext cx="810538" cy="658554"/>
          </a:xfrm>
          <a:prstGeom prst="rect">
            <a:avLst/>
          </a:prstGeom>
        </p:spPr>
      </p:pic>
    </p:spTree>
    <p:extLst>
      <p:ext uri="{BB962C8B-B14F-4D97-AF65-F5344CB8AC3E}">
        <p14:creationId xmlns:p14="http://schemas.microsoft.com/office/powerpoint/2010/main" val="112413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5CBF99-3E37-4FE2-A4CB-44C8FB229F71}"/>
              </a:ext>
            </a:extLst>
          </p:cNvPr>
          <p:cNvSpPr txBox="1"/>
          <p:nvPr/>
        </p:nvSpPr>
        <p:spPr>
          <a:xfrm>
            <a:off x="260732" y="301441"/>
            <a:ext cx="6336536" cy="10628807"/>
          </a:xfrm>
          <a:prstGeom prst="rect">
            <a:avLst/>
          </a:prstGeom>
          <a:noFill/>
        </p:spPr>
        <p:txBody>
          <a:bodyPr wrap="square" rtlCol="0">
            <a:spAutoFit/>
          </a:bodyPr>
          <a:lstStyle/>
          <a:p>
            <a:pPr>
              <a:lnSpc>
                <a:spcPct val="115000"/>
              </a:lnSpc>
              <a:spcAft>
                <a:spcPts val="1000"/>
              </a:spcAft>
            </a:pPr>
            <a:r>
              <a:rPr lang="en-GB" sz="2000" b="1" dirty="0">
                <a:latin typeface="MS London" panose="020B0503020203020204" pitchFamily="34" charset="0"/>
                <a:ea typeface="Calibri" panose="020F0502020204030204" pitchFamily="34" charset="0"/>
                <a:cs typeface="Times New Roman" panose="02020603050405020304" pitchFamily="18" charset="0"/>
              </a:rPr>
              <a:t>Investigation 1: Tree-climbing trousers</a:t>
            </a:r>
          </a:p>
          <a:p>
            <a:pPr>
              <a:lnSpc>
                <a:spcPct val="115000"/>
              </a:lnSpc>
              <a:spcAft>
                <a:spcPts val="1000"/>
              </a:spcAft>
            </a:pPr>
            <a:r>
              <a:rPr lang="en-GB" sz="1600" b="1" dirty="0">
                <a:latin typeface="MS London" panose="020B0503020203020204" pitchFamily="34" charset="0"/>
                <a:ea typeface="Calibri" panose="020F0502020204030204" pitchFamily="34" charset="0"/>
                <a:cs typeface="Times New Roman" panose="02020603050405020304" pitchFamily="18" charset="0"/>
              </a:rPr>
              <a:t>You will need: </a:t>
            </a:r>
          </a:p>
          <a:p>
            <a:pPr>
              <a:lnSpc>
                <a:spcPct val="115000"/>
              </a:lnSpc>
              <a:spcAft>
                <a:spcPts val="1000"/>
              </a:spcAft>
            </a:pPr>
            <a:r>
              <a:rPr lang="en-GB" sz="1600" dirty="0">
                <a:latin typeface="MS London" panose="020B0503020203020204" pitchFamily="34" charset="0"/>
                <a:ea typeface="Calibri" panose="020F0502020204030204" pitchFamily="34" charset="0"/>
                <a:cs typeface="Times New Roman" panose="02020603050405020304" pitchFamily="18" charset="0"/>
              </a:rPr>
              <a:t>3 different fabrics e.g. 1 piece of silk, 1 piece of denim, 1 piece of polyester, sanding blocks or sandpaper, pencils, stopwatch/timer, Fabric Investigation Record sheet (included in this pack)</a:t>
            </a:r>
          </a:p>
          <a:p>
            <a:pPr>
              <a:lnSpc>
                <a:spcPct val="115000"/>
              </a:lnSpc>
              <a:spcAft>
                <a:spcPts val="1000"/>
              </a:spcAft>
            </a:pPr>
            <a:endParaRPr lang="en-GB" sz="800" dirty="0">
              <a:effectLst/>
              <a:latin typeface="MS London" panose="020B0503020203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latin typeface="MS London" panose="020B0503020203020204" pitchFamily="34" charset="0"/>
                <a:ea typeface="Calibri" panose="020F0502020204030204" pitchFamily="34" charset="0"/>
                <a:cs typeface="Times New Roman" panose="02020603050405020304" pitchFamily="18" charset="0"/>
              </a:rPr>
              <a:t>You need to make some trousers especially for climbing trees. </a:t>
            </a:r>
          </a:p>
          <a:p>
            <a:pPr>
              <a:lnSpc>
                <a:spcPct val="115000"/>
              </a:lnSpc>
              <a:spcAft>
                <a:spcPts val="1000"/>
              </a:spcAft>
            </a:pPr>
            <a:r>
              <a:rPr lang="en-GB" sz="1600" b="1" dirty="0">
                <a:latin typeface="MS London" panose="020B0503020203020204" pitchFamily="34" charset="0"/>
                <a:ea typeface="Calibri" panose="020F0502020204030204" pitchFamily="34" charset="0"/>
                <a:cs typeface="Times New Roman" panose="02020603050405020304" pitchFamily="18" charset="0"/>
              </a:rPr>
              <a:t>Q: What properties will your tree-climbing trousers need to have?</a:t>
            </a:r>
          </a:p>
          <a:p>
            <a:pPr>
              <a:lnSpc>
                <a:spcPct val="115000"/>
              </a:lnSpc>
              <a:spcAft>
                <a:spcPts val="1000"/>
              </a:spcAft>
            </a:pPr>
            <a:r>
              <a:rPr lang="en-GB" sz="1600" b="1" dirty="0">
                <a:latin typeface="MS London" panose="020B0503020203020204" pitchFamily="34" charset="0"/>
                <a:ea typeface="Calibri" panose="020F0502020204030204" pitchFamily="34" charset="0"/>
                <a:cs typeface="Times New Roman" panose="02020603050405020304" pitchFamily="18" charset="0"/>
              </a:rPr>
              <a:t>A: </a:t>
            </a:r>
            <a:r>
              <a:rPr lang="en-GB" sz="1600" dirty="0">
                <a:latin typeface="MS London" panose="020B0503020203020204" pitchFamily="34" charset="0"/>
                <a:ea typeface="Calibri" panose="020F0502020204030204" pitchFamily="34" charset="0"/>
                <a:cs typeface="Times New Roman" panose="02020603050405020304" pitchFamily="18" charset="0"/>
              </a:rPr>
              <a:t>flexible, strong, thick, comfortable etc</a:t>
            </a:r>
          </a:p>
          <a:p>
            <a:pPr marL="285750" indent="-285750">
              <a:lnSpc>
                <a:spcPct val="115000"/>
              </a:lnSpc>
              <a:spcAft>
                <a:spcPts val="1000"/>
              </a:spcAft>
              <a:buFont typeface="Arial" panose="020B0604020202020204" pitchFamily="34" charset="0"/>
              <a:buChar char="•"/>
            </a:pPr>
            <a:r>
              <a:rPr lang="en-GB" sz="1600" b="1" dirty="0">
                <a:latin typeface="MS London" panose="020B0503020203020204" pitchFamily="34" charset="0"/>
                <a:ea typeface="Calibri" panose="020F0502020204030204" pitchFamily="34" charset="0"/>
                <a:cs typeface="Times New Roman" panose="02020603050405020304" pitchFamily="18" charset="0"/>
              </a:rPr>
              <a:t>Look</a:t>
            </a:r>
            <a:r>
              <a:rPr lang="en-GB" sz="1600" dirty="0">
                <a:latin typeface="MS London" panose="020B0503020203020204" pitchFamily="34" charset="0"/>
                <a:ea typeface="Calibri" panose="020F0502020204030204" pitchFamily="34" charset="0"/>
                <a:cs typeface="Times New Roman" panose="02020603050405020304" pitchFamily="18" charset="0"/>
              </a:rPr>
              <a:t> at the three fabrics. Make a prediction – which one do you think will be most suitable?</a:t>
            </a:r>
          </a:p>
          <a:p>
            <a:pPr>
              <a:lnSpc>
                <a:spcPct val="115000"/>
              </a:lnSpc>
              <a:spcAft>
                <a:spcPts val="1000"/>
              </a:spcAft>
            </a:pPr>
            <a:r>
              <a:rPr lang="en-GB" sz="1600" b="1" dirty="0">
                <a:latin typeface="MS London" panose="020B0503020203020204" pitchFamily="34" charset="0"/>
                <a:ea typeface="Calibri" panose="020F0502020204030204" pitchFamily="34" charset="0"/>
                <a:cs typeface="Times New Roman" panose="02020603050405020304" pitchFamily="18" charset="0"/>
              </a:rPr>
              <a:t>Q: How can you test the fabrics?</a:t>
            </a:r>
          </a:p>
          <a:p>
            <a:pPr>
              <a:lnSpc>
                <a:spcPct val="115000"/>
              </a:lnSpc>
              <a:spcAft>
                <a:spcPts val="1000"/>
              </a:spcAft>
            </a:pPr>
            <a:r>
              <a:rPr lang="en-GB" sz="1600" b="1" dirty="0">
                <a:latin typeface="MS London" panose="020B0503020203020204" pitchFamily="34" charset="0"/>
                <a:ea typeface="Calibri" panose="020F0502020204030204" pitchFamily="34" charset="0"/>
                <a:cs typeface="Times New Roman" panose="02020603050405020304" pitchFamily="18" charset="0"/>
              </a:rPr>
              <a:t>Q: How can you make sure your tests are fair? </a:t>
            </a:r>
            <a:r>
              <a:rPr lang="en-GB" sz="1600" i="1" dirty="0">
                <a:latin typeface="MS London" panose="020B0503020203020204" pitchFamily="34" charset="0"/>
                <a:ea typeface="Calibri" panose="020F0502020204030204" pitchFamily="34" charset="0"/>
                <a:cs typeface="Times New Roman" panose="02020603050405020304" pitchFamily="18" charset="0"/>
              </a:rPr>
              <a:t>(see text in italics)</a:t>
            </a: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ea typeface="Calibri" panose="020F0502020204030204" pitchFamily="34" charset="0"/>
                <a:cs typeface="Times New Roman" panose="02020603050405020304" pitchFamily="18" charset="0"/>
              </a:rPr>
              <a:t>Feel the fabrics. Which would be most comfortable to wear?</a:t>
            </a: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ea typeface="Calibri" panose="020F0502020204030204" pitchFamily="34" charset="0"/>
                <a:cs typeface="Times New Roman" panose="02020603050405020304" pitchFamily="18" charset="0"/>
              </a:rPr>
              <a:t>How flexible are they? Try to tear the fabrics with your hands, </a:t>
            </a:r>
            <a:r>
              <a:rPr lang="en-GB" sz="1600" i="1" dirty="0">
                <a:latin typeface="MS London" panose="020B0503020203020204" pitchFamily="34" charset="0"/>
                <a:ea typeface="Calibri" panose="020F0502020204030204" pitchFamily="34" charset="0"/>
                <a:cs typeface="Times New Roman" panose="02020603050405020304" pitchFamily="18" charset="0"/>
              </a:rPr>
              <a:t>using the same tearing technique each time</a:t>
            </a:r>
            <a:r>
              <a:rPr lang="en-GB" sz="1600" dirty="0">
                <a:latin typeface="MS London" panose="020B0503020203020204" pitchFamily="34" charset="0"/>
                <a:ea typeface="Calibri" panose="020F0502020204030204" pitchFamily="34" charset="0"/>
                <a:cs typeface="Times New Roman" panose="02020603050405020304" pitchFamily="18" charset="0"/>
              </a:rPr>
              <a:t>.</a:t>
            </a: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ea typeface="Calibri" panose="020F0502020204030204" pitchFamily="34" charset="0"/>
                <a:cs typeface="Times New Roman" panose="02020603050405020304" pitchFamily="18" charset="0"/>
              </a:rPr>
              <a:t>How strong are they? Rub each fabric with the sanding block </a:t>
            </a:r>
            <a:r>
              <a:rPr lang="en-GB" sz="1600" i="1" dirty="0">
                <a:latin typeface="MS London" panose="020B0503020203020204" pitchFamily="34" charset="0"/>
                <a:ea typeface="Calibri" panose="020F0502020204030204" pitchFamily="34" charset="0"/>
                <a:cs typeface="Times New Roman" panose="02020603050405020304" pitchFamily="18" charset="0"/>
              </a:rPr>
              <a:t>for</a:t>
            </a:r>
            <a:r>
              <a:rPr lang="en-GB" sz="1600" dirty="0">
                <a:latin typeface="MS London" panose="020B0503020203020204" pitchFamily="34" charset="0"/>
                <a:ea typeface="Calibri" panose="020F0502020204030204" pitchFamily="34" charset="0"/>
                <a:cs typeface="Times New Roman" panose="02020603050405020304" pitchFamily="18" charset="0"/>
              </a:rPr>
              <a:t> </a:t>
            </a:r>
            <a:r>
              <a:rPr lang="en-GB" sz="1600" i="1" dirty="0">
                <a:latin typeface="MS London" panose="020B0503020203020204" pitchFamily="34" charset="0"/>
                <a:ea typeface="Calibri" panose="020F0502020204030204" pitchFamily="34" charset="0"/>
                <a:cs typeface="Times New Roman" panose="02020603050405020304" pitchFamily="18" charset="0"/>
              </a:rPr>
              <a:t>one minute as hard as you can</a:t>
            </a:r>
            <a:r>
              <a:rPr lang="en-GB" sz="1600" dirty="0">
                <a:latin typeface="MS London" panose="020B0503020203020204" pitchFamily="34" charset="0"/>
                <a:ea typeface="Calibri" panose="020F0502020204030204" pitchFamily="34" charset="0"/>
                <a:cs typeface="Times New Roman" panose="02020603050405020304" pitchFamily="18" charset="0"/>
              </a:rPr>
              <a:t>.</a:t>
            </a: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ea typeface="Calibri" panose="020F0502020204030204" pitchFamily="34" charset="0"/>
                <a:cs typeface="Times New Roman" panose="02020603050405020304" pitchFamily="18" charset="0"/>
              </a:rPr>
              <a:t>What happens? Write your results on the Fabric Investigation Record.</a:t>
            </a:r>
          </a:p>
          <a:p>
            <a:pPr marL="285750" indent="-285750">
              <a:lnSpc>
                <a:spcPct val="115000"/>
              </a:lnSpc>
              <a:spcAft>
                <a:spcPts val="1000"/>
              </a:spcAft>
              <a:buFont typeface="Arial" panose="020B0604020202020204" pitchFamily="34" charset="0"/>
              <a:buChar char="•"/>
            </a:pPr>
            <a:r>
              <a:rPr lang="en-GB" sz="1600" dirty="0">
                <a:latin typeface="MS London" panose="020B0503020203020204" pitchFamily="34" charset="0"/>
                <a:ea typeface="Calibri" panose="020F0502020204030204" pitchFamily="34" charset="0"/>
                <a:cs typeface="Times New Roman" panose="02020603050405020304" pitchFamily="18" charset="0"/>
              </a:rPr>
              <a:t>Which fabric is most suitable? Give your reasons. Is this what you predicted?</a:t>
            </a:r>
          </a:p>
          <a:p>
            <a:pPr marL="285750" indent="-285750">
              <a:lnSpc>
                <a:spcPct val="115000"/>
              </a:lnSpc>
              <a:spcAft>
                <a:spcPts val="1000"/>
              </a:spcAft>
              <a:buFont typeface="Arial" panose="020B0604020202020204" pitchFamily="34" charset="0"/>
              <a:buChar char="•"/>
            </a:pPr>
            <a:endParaRPr lang="en-GB" sz="1600" dirty="0">
              <a:latin typeface="MS London" panose="020B050302020302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2B6B170F-AAF1-4D42-B7F5-19EE918684A5}"/>
              </a:ext>
            </a:extLst>
          </p:cNvPr>
          <p:cNvSpPr/>
          <p:nvPr/>
        </p:nvSpPr>
        <p:spPr>
          <a:xfrm>
            <a:off x="5500048" y="138084"/>
            <a:ext cx="1189780" cy="708852"/>
          </a:xfrm>
          <a:prstGeom prst="roundRect">
            <a:avLst/>
          </a:prstGeom>
          <a:noFill/>
          <a:ln w="38100">
            <a:solidFill>
              <a:schemeClr val="tx1"/>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S London" panose="020B0503020203020204" pitchFamily="34" charset="0"/>
              </a:rPr>
              <a:t>Slides 7-8 </a:t>
            </a:r>
          </a:p>
        </p:txBody>
      </p:sp>
      <p:pic>
        <p:nvPicPr>
          <p:cNvPr id="2" name="Picture 1" descr="A picture containing graphics, font, typography, design&#10;&#10;Description automatically generated">
            <a:extLst>
              <a:ext uri="{FF2B5EF4-FFF2-40B4-BE49-F238E27FC236}">
                <a16:creationId xmlns:a16="http://schemas.microsoft.com/office/drawing/2014/main" id="{0F53005C-12E9-8AE7-5647-F8613B44E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542" y="9135488"/>
            <a:ext cx="810538" cy="658554"/>
          </a:xfrm>
          <a:prstGeom prst="rect">
            <a:avLst/>
          </a:prstGeom>
        </p:spPr>
      </p:pic>
    </p:spTree>
    <p:extLst>
      <p:ext uri="{BB962C8B-B14F-4D97-AF65-F5344CB8AC3E}">
        <p14:creationId xmlns:p14="http://schemas.microsoft.com/office/powerpoint/2010/main" val="36470471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09842e-53a5-4bb7-bc73-44700463a8be" xsi:nil="true"/>
    <lcf76f155ced4ddcb4097134ff3c332f xmlns="b409bf46-b67d-4a06-9d8c-c85409b9eb8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E09B30B5B8CC478F730F47926091CF" ma:contentTypeVersion="17" ma:contentTypeDescription="Create a new document." ma:contentTypeScope="" ma:versionID="95f610ac5acdbdbaad5830d421ec0bcf">
  <xsd:schema xmlns:xsd="http://www.w3.org/2001/XMLSchema" xmlns:xs="http://www.w3.org/2001/XMLSchema" xmlns:p="http://schemas.microsoft.com/office/2006/metadata/properties" xmlns:ns2="b409bf46-b67d-4a06-9d8c-c85409b9eb8c" xmlns:ns3="e509842e-53a5-4bb7-bc73-44700463a8be" targetNamespace="http://schemas.microsoft.com/office/2006/metadata/properties" ma:root="true" ma:fieldsID="cdaea86eb16ac1c9989b4959bbd3fe04" ns2:_="" ns3:_="">
    <xsd:import namespace="b409bf46-b67d-4a06-9d8c-c85409b9eb8c"/>
    <xsd:import namespace="e509842e-53a5-4bb7-bc73-44700463a8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9bf46-b67d-4a06-9d8c-c85409b9e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93ec6e-e2cf-44ce-b850-8c312a9f0bdc"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09842e-53a5-4bb7-bc73-44700463a8b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3ca479-6195-4458-a539-c91f191387fc}" ma:internalName="TaxCatchAll" ma:showField="CatchAllData" ma:web="e509842e-53a5-4bb7-bc73-44700463a8b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D7017-F92B-4A5D-A844-D972BBF4056B}">
  <ds:schemaRefs>
    <ds:schemaRef ds:uri="http://schemas.microsoft.com/office/2006/documentManagement/types"/>
    <ds:schemaRef ds:uri="http://purl.org/dc/dcmitype/"/>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e509842e-53a5-4bb7-bc73-44700463a8be"/>
    <ds:schemaRef ds:uri="b409bf46-b67d-4a06-9d8c-c85409b9eb8c"/>
  </ds:schemaRefs>
</ds:datastoreItem>
</file>

<file path=customXml/itemProps2.xml><?xml version="1.0" encoding="utf-8"?>
<ds:datastoreItem xmlns:ds="http://schemas.openxmlformats.org/officeDocument/2006/customXml" ds:itemID="{D1229E5F-262F-4724-B44D-1D2B7E38C54D}">
  <ds:schemaRefs>
    <ds:schemaRef ds:uri="http://schemas.microsoft.com/sharepoint/v3/contenttype/forms"/>
  </ds:schemaRefs>
</ds:datastoreItem>
</file>

<file path=customXml/itemProps3.xml><?xml version="1.0" encoding="utf-8"?>
<ds:datastoreItem xmlns:ds="http://schemas.openxmlformats.org/officeDocument/2006/customXml" ds:itemID="{AF213C41-10EE-4515-AE29-5164B04FA1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9bf46-b67d-4a06-9d8c-c85409b9eb8c"/>
    <ds:schemaRef ds:uri="e509842e-53a5-4bb7-bc73-44700463a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TotalTime>
  <Words>3137</Words>
  <Application>Microsoft Office PowerPoint</Application>
  <PresentationFormat>A4 Paper (210x297 mm)</PresentationFormat>
  <Paragraphs>408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MS London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Bunce, Caroline</dc:creator>
  <cp:lastModifiedBy>Bunce, Caroline</cp:lastModifiedBy>
  <cp:revision>15</cp:revision>
  <dcterms:created xsi:type="dcterms:W3CDTF">2020-08-20T14:01:48Z</dcterms:created>
  <dcterms:modified xsi:type="dcterms:W3CDTF">2023-06-13T16:13:38Z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0x01010010E09B30B5B8CC478F730F47926091CF</vt:lpwstr>
  </property>
  <property fmtid="{D5CDD505-2E9C-101B-9397-08002B2CF9AE}" pid="3" name="MediaServiceImageTags">
    <vt:lpwstr/>
  </property>
</Properties>
</file>