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9"/>
  </p:notesMasterIdLst>
  <p:sldIdLst>
    <p:sldId id="293" r:id="rId5"/>
    <p:sldId id="258" r:id="rId6"/>
    <p:sldId id="294" r:id="rId7"/>
    <p:sldId id="301" r:id="rId8"/>
    <p:sldId id="295" r:id="rId9"/>
    <p:sldId id="296" r:id="rId10"/>
    <p:sldId id="297" r:id="rId11"/>
    <p:sldId id="298" r:id="rId12"/>
    <p:sldId id="299" r:id="rId13"/>
    <p:sldId id="290" r:id="rId14"/>
    <p:sldId id="279" r:id="rId15"/>
    <p:sldId id="280" r:id="rId16"/>
    <p:sldId id="281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519EC-705D-49AE-8EA5-4E52AD147929}" v="15" dt="2023-06-28T14:28:17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2095" autoAdjust="0"/>
  </p:normalViewPr>
  <p:slideViewPr>
    <p:cSldViewPr snapToGrid="0">
      <p:cViewPr varScale="1">
        <p:scale>
          <a:sx n="61" d="100"/>
          <a:sy n="61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A63F7-8AC4-4784-BF30-F9A74C153B57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FF77C-3517-4E57-9C28-F7669A1022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833D2-44FD-44E4-A0C0-30CF811B9E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2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833D2-44FD-44E4-A0C0-30CF811B9E4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27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2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49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4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2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2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6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8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15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18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7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3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41.svg"/><Relationship Id="rId5" Type="http://schemas.openxmlformats.org/officeDocument/2006/relationships/image" Target="../media/image4.emf"/><Relationship Id="rId10" Type="http://schemas.openxmlformats.org/officeDocument/2006/relationships/image" Target="../media/image40.png"/><Relationship Id="rId4" Type="http://schemas.openxmlformats.org/officeDocument/2006/relationships/image" Target="../media/image3.emf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20.jpeg"/><Relationship Id="rId4" Type="http://schemas.openxmlformats.org/officeDocument/2006/relationships/image" Target="../media/image11.em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g"/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12" Type="http://schemas.openxmlformats.org/officeDocument/2006/relationships/image" Target="../media/image2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6.jpg"/><Relationship Id="rId5" Type="http://schemas.openxmlformats.org/officeDocument/2006/relationships/image" Target="../media/image22.jpg"/><Relationship Id="rId10" Type="http://schemas.openxmlformats.org/officeDocument/2006/relationships/image" Target="../media/image29.jpg"/><Relationship Id="rId4" Type="http://schemas.openxmlformats.org/officeDocument/2006/relationships/image" Target="../media/image21.jpeg"/><Relationship Id="rId9" Type="http://schemas.openxmlformats.org/officeDocument/2006/relationships/image" Target="../media/image28.jpe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33.jpeg"/><Relationship Id="rId4" Type="http://schemas.openxmlformats.org/officeDocument/2006/relationships/image" Target="../media/image11.emf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8B535-16CD-814F-9202-6A0066FB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378" y="2695695"/>
            <a:ext cx="736189" cy="216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D5404-7978-4D47-90CA-9A6FC405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723">
            <a:off x="9621245" y="4727631"/>
            <a:ext cx="1500227" cy="1910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24309">
            <a:off x="10696824" y="218006"/>
            <a:ext cx="1326064" cy="1578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80" y="1298053"/>
            <a:ext cx="1907666" cy="1830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CB343-2587-1F4F-B307-86729A7F1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546" y="1952669"/>
            <a:ext cx="7761949" cy="258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9D086-2893-2C4B-B1BF-69E6B6250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96841">
            <a:off x="350487" y="187171"/>
            <a:ext cx="937313" cy="861315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7CFF57A-4B6F-5467-14E8-AD2F89376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FDE83-809A-4C86-AE4A-C645AD121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1" t="23447" r="14570" b="10039"/>
          <a:stretch/>
        </p:blipFill>
        <p:spPr>
          <a:xfrm>
            <a:off x="1324303" y="115533"/>
            <a:ext cx="9543394" cy="6626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894127-5D0B-B6C2-E2BD-F330F066E8F1}"/>
              </a:ext>
            </a:extLst>
          </p:cNvPr>
          <p:cNvSpPr/>
          <p:nvPr/>
        </p:nvSpPr>
        <p:spPr>
          <a:xfrm>
            <a:off x="9932276" y="5707118"/>
            <a:ext cx="914400" cy="9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DC06F73-EA88-557B-CE9E-022F5FBB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09" y="6021558"/>
            <a:ext cx="790167" cy="6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52E47053-9C5F-4131-8CCE-83124B39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 b="14636"/>
          <a:stretch/>
        </p:blipFill>
        <p:spPr>
          <a:xfrm>
            <a:off x="2476816" y="33370"/>
            <a:ext cx="9529671" cy="6791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57B5D-E983-4733-9B62-5F25B3A71AB8}"/>
              </a:ext>
            </a:extLst>
          </p:cNvPr>
          <p:cNvSpPr txBox="1"/>
          <p:nvPr/>
        </p:nvSpPr>
        <p:spPr>
          <a:xfrm>
            <a:off x="132963" y="175786"/>
            <a:ext cx="2291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Can you see which country these foods have come from?</a:t>
            </a:r>
          </a:p>
        </p:txBody>
      </p:sp>
      <p:pic>
        <p:nvPicPr>
          <p:cNvPr id="6" name="Picture 5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F04B995-3EE8-EE8A-964B-8ADB41472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3" y="5673737"/>
            <a:ext cx="1241219" cy="10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323B66E-843C-4324-90E9-09319D906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7088"/>
          <a:stretch/>
        </p:blipFill>
        <p:spPr>
          <a:xfrm>
            <a:off x="1048405" y="-9833"/>
            <a:ext cx="10397359" cy="6867833"/>
          </a:xfrm>
          <a:prstGeom prst="rect">
            <a:avLst/>
          </a:prstGeom>
        </p:spPr>
      </p:pic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B4AB3CB-34F2-BF6C-403A-D778FB24F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" y="6074110"/>
            <a:ext cx="790167" cy="6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0" y="188502"/>
            <a:ext cx="7974477" cy="6467964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8733CB1-6C95-BED7-05CA-5757318DF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" y="5885793"/>
            <a:ext cx="1021945" cy="8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8B535-16CD-814F-9202-6A0066FB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378" y="2695695"/>
            <a:ext cx="736189" cy="216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D5404-7978-4D47-90CA-9A6FC405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723">
            <a:off x="9621245" y="4727631"/>
            <a:ext cx="1500227" cy="1910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24309">
            <a:off x="10696824" y="218006"/>
            <a:ext cx="1326064" cy="1578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146" y="227872"/>
            <a:ext cx="1907666" cy="183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2C7C9-9682-4E7F-8D58-E8FDE7053F9D}"/>
              </a:ext>
            </a:extLst>
          </p:cNvPr>
          <p:cNvSpPr txBox="1"/>
          <p:nvPr/>
        </p:nvSpPr>
        <p:spPr>
          <a:xfrm>
            <a:off x="3192793" y="1268859"/>
            <a:ext cx="7178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Share your Meal</a:t>
            </a:r>
          </a:p>
        </p:txBody>
      </p:sp>
      <p:pic>
        <p:nvPicPr>
          <p:cNvPr id="13" name="Graphic 12" descr="Thumbs up sign">
            <a:extLst>
              <a:ext uri="{FF2B5EF4-FFF2-40B4-BE49-F238E27FC236}">
                <a16:creationId xmlns:a16="http://schemas.microsoft.com/office/drawing/2014/main" id="{0A5B8064-4A7E-470E-9D37-87B9665F7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4333" y="2354314"/>
            <a:ext cx="2435895" cy="2435895"/>
          </a:xfrm>
          <a:prstGeom prst="rect">
            <a:avLst/>
          </a:prstGeom>
        </p:spPr>
      </p:pic>
      <p:pic>
        <p:nvPicPr>
          <p:cNvPr id="14" name="Graphic 13" descr="Thumbs Down">
            <a:extLst>
              <a:ext uri="{FF2B5EF4-FFF2-40B4-BE49-F238E27FC236}">
                <a16:creationId xmlns:a16="http://schemas.microsoft.com/office/drawing/2014/main" id="{27770C32-2F3D-4530-8E0E-435603D2B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6497" y="3001797"/>
            <a:ext cx="2270177" cy="22701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297230-CC09-4979-9EB3-8EA426DDF806}"/>
              </a:ext>
            </a:extLst>
          </p:cNvPr>
          <p:cNvSpPr txBox="1"/>
          <p:nvPr/>
        </p:nvSpPr>
        <p:spPr>
          <a:xfrm>
            <a:off x="5939529" y="3429000"/>
            <a:ext cx="155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MS London" panose="020B0503020203020204" pitchFamily="34" charset="0"/>
              </a:rPr>
              <a:t>or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02E9050-1AA7-68DF-7E46-92678C8439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" y="5885793"/>
            <a:ext cx="1021945" cy="8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37360" y="0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260991" y="210581"/>
            <a:ext cx="2226593" cy="2251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894" y="159196"/>
            <a:ext cx="1956847" cy="2146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B7E58-758E-E045-86BE-0923D599F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191" y="4552584"/>
            <a:ext cx="1821035" cy="21462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DBDE72-6FD2-4FD4-BEBB-94A93377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22" y="981162"/>
            <a:ext cx="6046076" cy="1325563"/>
          </a:xfrm>
        </p:spPr>
        <p:txBody>
          <a:bodyPr/>
          <a:lstStyle/>
          <a:p>
            <a:r>
              <a:rPr lang="en-GB" b="1" dirty="0">
                <a:latin typeface="MS London" panose="020B0503020203020204" pitchFamily="34" charset="0"/>
              </a:rPr>
              <a:t>Learning Objectives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2900C5-1FBA-42E7-BF10-6F7A66429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790" y="2140086"/>
            <a:ext cx="8088441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dentify that our diet has changed over the last 100 years and recognise how this is linked to food origins and availability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dentify continuity and change in our lifestyles over a period of time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</a:t>
            </a:r>
            <a:r>
              <a:rPr lang="en-GB" sz="2000" b="1" dirty="0">
                <a:latin typeface="MS London" panose="020B0503020203020204" pitchFamily="34" charset="0"/>
                <a:cs typeface="Times New Roman" panose="02020603050405020304" pitchFamily="18" charset="0"/>
              </a:rPr>
              <a:t>some of the ways in which we find out about the past and identify different ways in which it is represented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cs typeface="Times New Roman" panose="02020603050405020304" pitchFamily="18" charset="0"/>
              </a:rPr>
              <a:t>Ask and answer questions using historical sources</a:t>
            </a:r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0EED610-94CE-6A35-CE84-CBE8B1DB4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487496" y="-18116"/>
            <a:ext cx="12910454" cy="70698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4309">
            <a:off x="10939213" y="124122"/>
            <a:ext cx="1097135" cy="1306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6" y="250851"/>
            <a:ext cx="1506803" cy="1445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C173AE-6DB4-48B6-B389-23D342BF49C9}"/>
              </a:ext>
            </a:extLst>
          </p:cNvPr>
          <p:cNvSpPr txBox="1"/>
          <p:nvPr/>
        </p:nvSpPr>
        <p:spPr>
          <a:xfrm>
            <a:off x="1182870" y="2419840"/>
            <a:ext cx="6067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Think of your favourite meal</a:t>
            </a:r>
          </a:p>
          <a:p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Write down the name of your meal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Draw a picture of it on the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Label all the different ingredients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2D542B-ABE3-47DA-81F7-0F58AABA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915" y="111342"/>
            <a:ext cx="6046076" cy="1325563"/>
          </a:xfrm>
        </p:spPr>
        <p:txBody>
          <a:bodyPr/>
          <a:lstStyle/>
          <a:p>
            <a:r>
              <a:rPr lang="en-GB" b="1" dirty="0">
                <a:latin typeface="MS London" panose="020B0503020203020204" pitchFamily="34" charset="0"/>
              </a:rPr>
              <a:t>My Favourite Meal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C1F1D-B706-496E-936E-7F09196D2C91}"/>
              </a:ext>
            </a:extLst>
          </p:cNvPr>
          <p:cNvSpPr txBox="1"/>
          <p:nvPr/>
        </p:nvSpPr>
        <p:spPr>
          <a:xfrm>
            <a:off x="6868060" y="1716907"/>
            <a:ext cx="485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S London" panose="020B0503020203020204" pitchFamily="34" charset="0"/>
              </a:rPr>
              <a:t>Prawn and vegetable stir fry with noodles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9281DA8-0C38-427B-AA5C-500E10445676}"/>
              </a:ext>
            </a:extLst>
          </p:cNvPr>
          <p:cNvSpPr/>
          <p:nvPr/>
        </p:nvSpPr>
        <p:spPr>
          <a:xfrm>
            <a:off x="7207379" y="2846564"/>
            <a:ext cx="3928961" cy="3261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A780BE-E99E-430B-BA4A-61968E9E7177}"/>
              </a:ext>
            </a:extLst>
          </p:cNvPr>
          <p:cNvGrpSpPr/>
          <p:nvPr/>
        </p:nvGrpSpPr>
        <p:grpSpPr>
          <a:xfrm>
            <a:off x="6725566" y="2232072"/>
            <a:ext cx="5879327" cy="4249869"/>
            <a:chOff x="2700517" y="862651"/>
            <a:chExt cx="8311166" cy="62677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7494E9-67AA-4E14-918B-9BE43DB5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5020" r="10740" b="6258"/>
            <a:stretch/>
          </p:blipFill>
          <p:spPr>
            <a:xfrm>
              <a:off x="3850979" y="2211164"/>
              <a:ext cx="4519748" cy="3152503"/>
            </a:xfrm>
            <a:prstGeom prst="rect">
              <a:avLst/>
            </a:prstGeom>
          </p:spPr>
        </p:pic>
        <p:sp>
          <p:nvSpPr>
            <p:cNvPr id="21" name="Moon 20">
              <a:extLst>
                <a:ext uri="{FF2B5EF4-FFF2-40B4-BE49-F238E27FC236}">
                  <a16:creationId xmlns:a16="http://schemas.microsoft.com/office/drawing/2014/main" id="{957950AE-B46C-4B2A-8E81-DCF226B762D6}"/>
                </a:ext>
              </a:extLst>
            </p:cNvPr>
            <p:cNvSpPr/>
            <p:nvPr/>
          </p:nvSpPr>
          <p:spPr>
            <a:xfrm rot="3487037">
              <a:off x="3837015" y="859881"/>
              <a:ext cx="1533858" cy="3526925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7332BE4B-7047-4E02-8DC9-4B7153857A66}"/>
                </a:ext>
              </a:extLst>
            </p:cNvPr>
            <p:cNvSpPr/>
            <p:nvPr/>
          </p:nvSpPr>
          <p:spPr>
            <a:xfrm rot="13885836">
              <a:off x="7105695" y="3156206"/>
              <a:ext cx="1488855" cy="3435743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Moon 22">
              <a:extLst>
                <a:ext uri="{FF2B5EF4-FFF2-40B4-BE49-F238E27FC236}">
                  <a16:creationId xmlns:a16="http://schemas.microsoft.com/office/drawing/2014/main" id="{4B8BEAC7-A102-4F36-AF2D-128F6D6E65D1}"/>
                </a:ext>
              </a:extLst>
            </p:cNvPr>
            <p:cNvSpPr/>
            <p:nvPr/>
          </p:nvSpPr>
          <p:spPr>
            <a:xfrm rot="18012527">
              <a:off x="3983201" y="3398003"/>
              <a:ext cx="1488855" cy="3435743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4DA6B9-FDC5-42F1-A3C4-52F8CB0356A5}"/>
                </a:ext>
              </a:extLst>
            </p:cNvPr>
            <p:cNvGrpSpPr/>
            <p:nvPr/>
          </p:nvGrpSpPr>
          <p:grpSpPr>
            <a:xfrm>
              <a:off x="3337449" y="1030034"/>
              <a:ext cx="5606164" cy="5558774"/>
              <a:chOff x="3685592" y="1110343"/>
              <a:chExt cx="4404049" cy="421743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D8868A2-8660-4ABE-AA00-63DB3A62D7BF}"/>
                  </a:ext>
                </a:extLst>
              </p:cNvPr>
              <p:cNvSpPr/>
              <p:nvPr/>
            </p:nvSpPr>
            <p:spPr>
              <a:xfrm>
                <a:off x="3685592" y="1110343"/>
                <a:ext cx="4404049" cy="42174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386E7FF-C00C-432C-A533-893D9BA411D0}"/>
                  </a:ext>
                </a:extLst>
              </p:cNvPr>
              <p:cNvSpPr/>
              <p:nvPr/>
            </p:nvSpPr>
            <p:spPr>
              <a:xfrm>
                <a:off x="4080590" y="1468025"/>
                <a:ext cx="3607837" cy="3551853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EE1C1E4-821B-47F8-A1DD-FA71EB5024D2}"/>
                  </a:ext>
                </a:extLst>
              </p:cNvPr>
              <p:cNvSpPr/>
              <p:nvPr/>
            </p:nvSpPr>
            <p:spPr>
              <a:xfrm>
                <a:off x="4117915" y="1505359"/>
                <a:ext cx="3533190" cy="3467860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E5D8904-57DD-4B1D-8F15-F88E6596E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956" y="1321940"/>
              <a:ext cx="739817" cy="1536087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35DA612-E016-4C21-A98F-37E9BB0CAF55}"/>
                </a:ext>
              </a:extLst>
            </p:cNvPr>
            <p:cNvCxnSpPr/>
            <p:nvPr/>
          </p:nvCxnSpPr>
          <p:spPr>
            <a:xfrm>
              <a:off x="3771787" y="1770757"/>
              <a:ext cx="1238898" cy="1450258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03CD6C-4014-4FF2-9D9D-679485D0AD9F}"/>
                </a:ext>
              </a:extLst>
            </p:cNvPr>
            <p:cNvCxnSpPr>
              <a:stCxn id="30" idx="0"/>
            </p:cNvCxnSpPr>
            <p:nvPr/>
          </p:nvCxnSpPr>
          <p:spPr>
            <a:xfrm flipV="1">
              <a:off x="3399474" y="3937311"/>
              <a:ext cx="859442" cy="1620596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3D7BFE-EB26-4766-BEB8-7C7F478BFAD6}"/>
                </a:ext>
              </a:extLst>
            </p:cNvPr>
            <p:cNvSpPr txBox="1"/>
            <p:nvPr/>
          </p:nvSpPr>
          <p:spPr>
            <a:xfrm>
              <a:off x="8018039" y="862651"/>
              <a:ext cx="1673037" cy="77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Stir fry vegetables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BDC7F5-7973-43DE-9065-199C15A8053B}"/>
                </a:ext>
              </a:extLst>
            </p:cNvPr>
            <p:cNvSpPr txBox="1"/>
            <p:nvPr/>
          </p:nvSpPr>
          <p:spPr>
            <a:xfrm>
              <a:off x="3062115" y="1207185"/>
              <a:ext cx="1397916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Prawns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FA14AD-13B6-4DA7-8D94-CBB716DFFDB7}"/>
                </a:ext>
              </a:extLst>
            </p:cNvPr>
            <p:cNvSpPr txBox="1"/>
            <p:nvPr/>
          </p:nvSpPr>
          <p:spPr>
            <a:xfrm>
              <a:off x="2700517" y="5557907"/>
              <a:ext cx="1397914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Noodles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572603-E325-4C2F-ADEA-BEB955041867}"/>
                </a:ext>
              </a:extLst>
            </p:cNvPr>
            <p:cNvSpPr txBox="1"/>
            <p:nvPr/>
          </p:nvSpPr>
          <p:spPr>
            <a:xfrm>
              <a:off x="8973887" y="2215425"/>
              <a:ext cx="2037796" cy="77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Yellow peppers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234BC1-A10A-4D69-BB84-40CD24555908}"/>
                </a:ext>
              </a:extLst>
            </p:cNvPr>
            <p:cNvSpPr txBox="1"/>
            <p:nvPr/>
          </p:nvSpPr>
          <p:spPr>
            <a:xfrm>
              <a:off x="8808392" y="4746738"/>
              <a:ext cx="1540681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Courgette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76B44C-631F-4DC3-A78A-743992DE3A45}"/>
                </a:ext>
              </a:extLst>
            </p:cNvPr>
            <p:cNvSpPr txBox="1"/>
            <p:nvPr/>
          </p:nvSpPr>
          <p:spPr>
            <a:xfrm>
              <a:off x="8456869" y="6127239"/>
              <a:ext cx="1806391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Red peppers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128AA0-404C-4AC4-B03D-DA738BA177DC}"/>
                </a:ext>
              </a:extLst>
            </p:cNvPr>
            <p:cNvSpPr txBox="1"/>
            <p:nvPr/>
          </p:nvSpPr>
          <p:spPr>
            <a:xfrm>
              <a:off x="6766030" y="6676481"/>
              <a:ext cx="2312418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Bean shoots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06153B-00E6-4DE5-8FB9-769D9AA88A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6246" y="2529114"/>
              <a:ext cx="1518844" cy="1139866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CCC9B4-BE5B-4EEC-B41A-5E9DED0011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4690" y="4373751"/>
              <a:ext cx="2237582" cy="365191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06726E-58B6-43D2-9DB5-FDC4AA7B37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358" y="4520304"/>
              <a:ext cx="1943702" cy="1543499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5C89B3B-C702-41E9-866B-27DD84FD93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4016" y="4543081"/>
              <a:ext cx="995889" cy="2139454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6A7E81E-7934-85D4-6255-41ADD49EF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3D7D9-86CE-42D4-8ECF-B27861F9A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9" t="23601" r="14397" b="10345"/>
          <a:stretch/>
        </p:blipFill>
        <p:spPr>
          <a:xfrm>
            <a:off x="1255986" y="112550"/>
            <a:ext cx="9680028" cy="66328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B691D5-480D-1B31-944D-A352DE454DB5}"/>
              </a:ext>
            </a:extLst>
          </p:cNvPr>
          <p:cNvSpPr/>
          <p:nvPr/>
        </p:nvSpPr>
        <p:spPr>
          <a:xfrm>
            <a:off x="9932276" y="5707118"/>
            <a:ext cx="914400" cy="9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C5A99A5-79EC-CFBC-C17A-4F974582D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09" y="6021558"/>
            <a:ext cx="790167" cy="6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-162337" y="-24483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260991" y="210581"/>
            <a:ext cx="2226593" cy="2251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768" y="127620"/>
            <a:ext cx="1556458" cy="1707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C55477-E68A-4338-87E8-369D8C8A20B2}"/>
              </a:ext>
            </a:extLst>
          </p:cNvPr>
          <p:cNvSpPr txBox="1"/>
          <p:nvPr/>
        </p:nvSpPr>
        <p:spPr>
          <a:xfrm>
            <a:off x="3789257" y="1301133"/>
            <a:ext cx="71641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MS London" panose="020B0503020203020204" pitchFamily="34" charset="0"/>
              </a:rPr>
              <a:t>Food History Detectives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999D7E-3D00-44DB-9431-64D6BB70B740}"/>
              </a:ext>
            </a:extLst>
          </p:cNvPr>
          <p:cNvSpPr txBox="1"/>
          <p:nvPr/>
        </p:nvSpPr>
        <p:spPr>
          <a:xfrm>
            <a:off x="2116753" y="2232267"/>
            <a:ext cx="92659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How could we find out about what people ate in the past?</a:t>
            </a:r>
          </a:p>
          <a:p>
            <a:endParaRPr lang="en-GB" sz="2800" dirty="0">
              <a:latin typeface="MS London" panose="020B05030202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could we ask?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</a:t>
            </a:r>
            <a:r>
              <a:rPr lang="en-GB" sz="2800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 could we look?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could we look at? </a:t>
            </a:r>
            <a:endParaRPr lang="en-GB" sz="2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food, table, filled, full&#10;&#10;Description automatically generated">
            <a:extLst>
              <a:ext uri="{FF2B5EF4-FFF2-40B4-BE49-F238E27FC236}">
                <a16:creationId xmlns:a16="http://schemas.microsoft.com/office/drawing/2014/main" id="{0C0FD8C1-1F07-4D26-832E-5C9DC61D59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232">
            <a:off x="9623253" y="3100558"/>
            <a:ext cx="1534670" cy="1254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E69432-51A7-4FB5-A76F-4C66533B78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465">
            <a:off x="7164092" y="4152800"/>
            <a:ext cx="2672493" cy="1659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9F43FE-4BD2-41FC-9D6F-112685C06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611" b="2130"/>
          <a:stretch/>
        </p:blipFill>
        <p:spPr>
          <a:xfrm rot="944945">
            <a:off x="9489707" y="5035516"/>
            <a:ext cx="2436575" cy="1390287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D216B52-6BB6-2F23-923D-21F63E491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8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30D8BD-5EF9-4FBE-A422-FA9345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243" y="0"/>
            <a:ext cx="8415026" cy="1325563"/>
          </a:xfrm>
        </p:spPr>
        <p:txBody>
          <a:bodyPr/>
          <a:lstStyle/>
          <a:p>
            <a:pPr algn="ctr"/>
            <a:r>
              <a:rPr lang="en-GB" b="1" dirty="0">
                <a:latin typeface="MS London" panose="020B0503020203020204" pitchFamily="34" charset="0"/>
              </a:rPr>
              <a:t>Food Journey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7D272-B623-46BB-B3CB-D3ECB562AEBA}"/>
              </a:ext>
            </a:extLst>
          </p:cNvPr>
          <p:cNvSpPr txBox="1"/>
          <p:nvPr/>
        </p:nvSpPr>
        <p:spPr>
          <a:xfrm>
            <a:off x="4284130" y="1015405"/>
            <a:ext cx="5480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MS London" panose="020B0503020203020204" pitchFamily="34" charset="0"/>
              </a:rPr>
              <a:t>Sort the pictures into old and new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9764971" y="2742712"/>
            <a:ext cx="2291225" cy="3156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6498738" y="4253921"/>
            <a:ext cx="3180156" cy="2360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/>
          <a:stretch/>
        </p:blipFill>
        <p:spPr>
          <a:xfrm>
            <a:off x="325127" y="4152555"/>
            <a:ext cx="3408568" cy="2192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/>
          <a:stretch/>
        </p:blipFill>
        <p:spPr>
          <a:xfrm>
            <a:off x="622288" y="1609068"/>
            <a:ext cx="4050158" cy="2271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5037202" y="1749851"/>
            <a:ext cx="3395021" cy="2271809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3985975" y="4342733"/>
            <a:ext cx="2402510" cy="12445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9880184" y="1609068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4268035" y="5790600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6559EC6-C387-3496-F47B-06D65BEC0B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7" y="154912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1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79908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30D8BD-5EF9-4FBE-A422-FA9345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243" y="0"/>
            <a:ext cx="8415026" cy="1325563"/>
          </a:xfrm>
        </p:spPr>
        <p:txBody>
          <a:bodyPr/>
          <a:lstStyle/>
          <a:p>
            <a:pPr algn="ctr"/>
            <a:r>
              <a:rPr lang="en-GB" b="1" dirty="0">
                <a:latin typeface="MS London" panose="020B0503020203020204" pitchFamily="34" charset="0"/>
              </a:rPr>
              <a:t>Food Journey Timeline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190863" y="944812"/>
            <a:ext cx="2291225" cy="3156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2619914" y="1765602"/>
            <a:ext cx="3180156" cy="2360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6091148" y="1904179"/>
            <a:ext cx="3408568" cy="2271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5782" r="5982"/>
          <a:stretch/>
        </p:blipFill>
        <p:spPr>
          <a:xfrm>
            <a:off x="245385" y="4350743"/>
            <a:ext cx="3408569" cy="2271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8654767" y="4294790"/>
            <a:ext cx="3395021" cy="2271809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6239790" y="4324068"/>
            <a:ext cx="2311258" cy="1197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9712285" y="2162849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3899338" y="4403088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B2E836-ED43-49F0-B987-995F8B4BB3CC}"/>
              </a:ext>
            </a:extLst>
          </p:cNvPr>
          <p:cNvSpPr txBox="1"/>
          <p:nvPr/>
        </p:nvSpPr>
        <p:spPr>
          <a:xfrm>
            <a:off x="10228467" y="1423351"/>
            <a:ext cx="1234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New</a:t>
            </a:r>
            <a:endParaRPr lang="en-GB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486F83-FEEA-48AE-98B2-FC29C499AC77}"/>
              </a:ext>
            </a:extLst>
          </p:cNvPr>
          <p:cNvSpPr txBox="1"/>
          <p:nvPr/>
        </p:nvSpPr>
        <p:spPr>
          <a:xfrm>
            <a:off x="2580831" y="1108929"/>
            <a:ext cx="1042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Old</a:t>
            </a:r>
            <a:endParaRPr lang="en-GB" sz="3200" dirty="0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2B8E8B7-454D-157D-E1D5-3674B03F3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03" y="154912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58888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9930223" y="1346957"/>
            <a:ext cx="1894371" cy="2609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6849210" y="1512822"/>
            <a:ext cx="2885754" cy="2142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5782" r="5982"/>
          <a:stretch/>
        </p:blipFill>
        <p:spPr>
          <a:xfrm>
            <a:off x="3474068" y="1512822"/>
            <a:ext cx="3209191" cy="2138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3274342" y="4360002"/>
            <a:ext cx="2967897" cy="1985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1373464" y="4384320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A1AD7-2D70-4AC4-A35A-F76CAD9AAF99}"/>
              </a:ext>
            </a:extLst>
          </p:cNvPr>
          <p:cNvSpPr/>
          <p:nvPr/>
        </p:nvSpPr>
        <p:spPr>
          <a:xfrm>
            <a:off x="9227699" y="4341994"/>
            <a:ext cx="2771631" cy="1659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1607972" y="2083489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5341F99-0EDE-4ED7-AF01-EB98EB2BC172}"/>
              </a:ext>
            </a:extLst>
          </p:cNvPr>
          <p:cNvSpPr txBox="1"/>
          <p:nvPr/>
        </p:nvSpPr>
        <p:spPr>
          <a:xfrm>
            <a:off x="3521326" y="480566"/>
            <a:ext cx="337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What’s different?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EBDF37-2917-40A4-8470-C725250C60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74">
            <a:off x="10035804" y="267194"/>
            <a:ext cx="1822610" cy="863342"/>
          </a:xfrm>
          <a:prstGeom prst="rect">
            <a:avLst/>
          </a:prstGeom>
        </p:spPr>
      </p:pic>
      <p:sp>
        <p:nvSpPr>
          <p:cNvPr id="35" name="Oval Callout 4">
            <a:extLst>
              <a:ext uri="{FF2B5EF4-FFF2-40B4-BE49-F238E27FC236}">
                <a16:creationId xmlns:a16="http://schemas.microsoft.com/office/drawing/2014/main" id="{9BC60FFD-7852-4591-807F-9DD74DC7DF94}"/>
              </a:ext>
            </a:extLst>
          </p:cNvPr>
          <p:cNvSpPr/>
          <p:nvPr/>
        </p:nvSpPr>
        <p:spPr>
          <a:xfrm>
            <a:off x="6635799" y="121636"/>
            <a:ext cx="3223505" cy="1212497"/>
          </a:xfrm>
          <a:prstGeom prst="wedgeEllipseCallout">
            <a:avLst>
              <a:gd name="adj1" fmla="val 56071"/>
              <a:gd name="adj2" fmla="val -648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170A9C-DDDC-4513-BDE0-C9B71E64B1DB}"/>
              </a:ext>
            </a:extLst>
          </p:cNvPr>
          <p:cNvSpPr txBox="1"/>
          <p:nvPr/>
        </p:nvSpPr>
        <p:spPr>
          <a:xfrm>
            <a:off x="6774100" y="459546"/>
            <a:ext cx="337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What’s the same?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70A84A-8CAD-4910-B224-573B60454D28}"/>
              </a:ext>
            </a:extLst>
          </p:cNvPr>
          <p:cNvSpPr/>
          <p:nvPr/>
        </p:nvSpPr>
        <p:spPr>
          <a:xfrm>
            <a:off x="912260" y="385445"/>
            <a:ext cx="2178185" cy="11064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9513336" y="4564008"/>
            <a:ext cx="2311258" cy="119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6434910" y="4331270"/>
            <a:ext cx="2967897" cy="19781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4940A7-B7F0-4412-AD1F-69E4E4CE58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971" y="446851"/>
            <a:ext cx="1973010" cy="934584"/>
          </a:xfrm>
          <a:prstGeom prst="rect">
            <a:avLst/>
          </a:prstGeom>
        </p:spPr>
      </p:pic>
      <p:sp>
        <p:nvSpPr>
          <p:cNvPr id="34" name="Oval Callout 4">
            <a:extLst>
              <a:ext uri="{FF2B5EF4-FFF2-40B4-BE49-F238E27FC236}">
                <a16:creationId xmlns:a16="http://schemas.microsoft.com/office/drawing/2014/main" id="{86BCDE94-45D2-4515-A253-43A482FC692F}"/>
              </a:ext>
            </a:extLst>
          </p:cNvPr>
          <p:cNvSpPr/>
          <p:nvPr/>
        </p:nvSpPr>
        <p:spPr>
          <a:xfrm>
            <a:off x="3348934" y="134460"/>
            <a:ext cx="3223505" cy="1212497"/>
          </a:xfrm>
          <a:prstGeom prst="wedgeEllipseCallout">
            <a:avLst>
              <a:gd name="adj1" fmla="val -61072"/>
              <a:gd name="adj2" fmla="val 151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C09958A-7C0D-92EB-706E-0DE74E8901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-162337" y="-24483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160217" y="230703"/>
            <a:ext cx="1484052" cy="150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768" y="127620"/>
            <a:ext cx="1556458" cy="1707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1A61C3-77C1-4F4B-841E-C6F70852FE32}"/>
              </a:ext>
            </a:extLst>
          </p:cNvPr>
          <p:cNvSpPr txBox="1"/>
          <p:nvPr/>
        </p:nvSpPr>
        <p:spPr>
          <a:xfrm>
            <a:off x="4669479" y="411982"/>
            <a:ext cx="662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Meal from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C2451-3386-4494-9710-3348DB495034}"/>
              </a:ext>
            </a:extLst>
          </p:cNvPr>
          <p:cNvSpPr txBox="1"/>
          <p:nvPr/>
        </p:nvSpPr>
        <p:spPr>
          <a:xfrm>
            <a:off x="4059060" y="1391712"/>
            <a:ext cx="7231937" cy="49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What’s On </a:t>
            </a:r>
            <a:r>
              <a:rPr lang="en-GB" sz="24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24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Plate? film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994BA-F627-4C39-A118-B93C67CEB696}"/>
              </a:ext>
            </a:extLst>
          </p:cNvPr>
          <p:cNvSpPr txBox="1"/>
          <p:nvPr/>
        </p:nvSpPr>
        <p:spPr>
          <a:xfrm>
            <a:off x="2039357" y="2332567"/>
            <a:ext cx="9427429" cy="3113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carefully at </a:t>
            </a: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sources to </a:t>
            </a: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out about a meal from that time. </a:t>
            </a:r>
            <a:endParaRPr lang="en-GB" sz="20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down the name of your meal.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 your meal on the plate.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 all the different ingredients on your drawing.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chemeClr val="tx1"/>
                </a:solidFill>
                <a:effectLst/>
                <a:latin typeface="MS London" panose="020B0503020203020204" pitchFamily="34" charset="0"/>
              </a:rPr>
              <a:t>What clues a</a:t>
            </a:r>
            <a:r>
              <a:rPr lang="en-GB" b="1" dirty="0">
                <a:latin typeface="MS London" panose="020B0503020203020204" pitchFamily="34" charset="0"/>
              </a:rPr>
              <a:t>re there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MS London" panose="020B0503020203020204" pitchFamily="34" charset="0"/>
              </a:rPr>
              <a:t>that this meal is from the past? 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MS London" panose="020B0503020203020204" pitchFamily="34" charset="0"/>
              </a:rPr>
              <a:t>How is it similar to your favourite meal?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it different to your favourite m</a:t>
            </a:r>
            <a:r>
              <a:rPr lang="en-GB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eal?</a:t>
            </a:r>
            <a:endParaRPr lang="en-GB" sz="18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2BCB46D9-02D7-4C49-9A36-C5016A02B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550">
            <a:off x="10028513" y="3145812"/>
            <a:ext cx="1849821" cy="925497"/>
          </a:xfrm>
          <a:prstGeom prst="rect">
            <a:avLst/>
          </a:prstGeom>
        </p:spPr>
      </p:pic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E454AC05-2A7F-4975-8583-24835A2E02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3171" r="5067" b="3750"/>
          <a:stretch/>
        </p:blipFill>
        <p:spPr>
          <a:xfrm rot="492455">
            <a:off x="10080654" y="4002975"/>
            <a:ext cx="1939857" cy="2184944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3810AC12-C32E-49C0-96F0-305F3B45DD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14884" b="2408"/>
          <a:stretch/>
        </p:blipFill>
        <p:spPr>
          <a:xfrm rot="21017426">
            <a:off x="8327066" y="5175724"/>
            <a:ext cx="1961844" cy="1409925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B593F9B-2DC4-AE3F-FD22-5DC49B1AE8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2" y="5722100"/>
            <a:ext cx="1250155" cy="10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869861-A4FF-42FC-8223-68ED60FBB5A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e509842e-53a5-4bb7-bc73-44700463a8be"/>
    <ds:schemaRef ds:uri="http://www.w3.org/XML/1998/namespace"/>
    <ds:schemaRef ds:uri="b409bf46-b67d-4a06-9d8c-c85409b9eb8c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FF26D09-D73F-4D15-8459-A1151C1BF0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9360AA-E86F-4EF3-A953-899489052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Widescreen</PresentationFormat>
  <Paragraphs>56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MS London</vt:lpstr>
      <vt:lpstr>Symbol</vt:lpstr>
      <vt:lpstr>Office Theme</vt:lpstr>
      <vt:lpstr>PowerPoint Presentation</vt:lpstr>
      <vt:lpstr>Learning Objectives</vt:lpstr>
      <vt:lpstr>My Favourite Meal</vt:lpstr>
      <vt:lpstr>PowerPoint Presentation</vt:lpstr>
      <vt:lpstr>PowerPoint Presentation</vt:lpstr>
      <vt:lpstr>Food Journey Timeline</vt:lpstr>
      <vt:lpstr>Food Journey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2015-12-23T14:39:18Z</dcterms:created>
  <dcterms:modified xsi:type="dcterms:W3CDTF">2023-06-28T14:28:17Z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