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C33"/>
    <a:srgbClr val="487A3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23107-20B0-AAFF-4D36-1FCB87F3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710C-1B6A-4460-959F-49B0A8E13592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5C232-A32A-17C9-5B4E-3C6D533C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14895-4B79-47FE-8CB6-AD5C698F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9044A-B2F5-4266-A76D-28529474F6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43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FD598-89AE-F686-A992-1BDA0B33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42E7-0767-4BCD-B056-657C8E2D9CEE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E8AFE-B0A3-B134-E406-44E3E955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A528-3EAB-D217-7DAA-D36B1228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656CC-179F-45BB-BB0C-3ADCC9C36B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5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0381A-B1FB-C08B-B4A2-9AC65FA2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04185-1035-4DD5-98EF-81A9DC8A92B5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2C97-B712-103A-81F6-36BE283A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6032-8AB6-6D0F-D905-E91142C6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3A6F-74FD-4D03-907F-7E9940AA21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7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A33F-5D02-E173-52F0-EF26DB2D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2C76-9648-45C3-8B43-3024D65335AB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F097-C939-8B96-28FB-E63AD893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4DCA0-97A9-B444-EE94-428DC12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9CD2-A8C0-4550-8ADF-55A570DB36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8B149-63B4-26FC-A6D3-43443453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9A6E6-5EF3-4F73-8D52-E3E4F0932621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36907-83E1-8259-F36F-98B645BC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3F7D1-6358-C33A-6B0A-7F59CC5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1696-4651-498D-8CC7-723F79FFF9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5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E3AD2D-FD72-78BA-7D7A-4C399F06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8D095-0D4F-4AE6-8C33-20F0E07F7F11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11B3F5-807A-2F2B-7B1B-701F3E9E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C3BB82-5AED-6970-64BE-B079BE14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08B5-743E-45CA-B910-67B426AE8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7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F8ED2B-9436-5D28-577E-99841906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6A124-0448-48C7-9777-D5AF880D1796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01069-8A6F-D7D5-FE4C-8B4EE1AB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6E245A-0D11-52C4-29A5-6EE131EC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86D7-DBF1-4FFC-B8E9-DF9E282EF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535E3A-0960-4B60-D468-8BF243E4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E92AB-6D42-430E-BAA1-23CAD4A30F7A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0EF464-49B4-BA74-C67D-D1E2841C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C45E73-4D80-5AD7-2762-F9BA7793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79CF1-FA36-4AE3-8653-4CD2DAB742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5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94672C-9016-C726-28D9-02663445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9CDE-85F6-451F-A67E-9F0E516077C5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47D8E2-34B6-09DE-52E6-E78145819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23BDD3-DCBB-3064-3763-DC58264C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98E1-976F-4762-953F-C306FC4313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5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5062E-6169-F22E-42DF-4412A057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EE1D-D2BB-4241-A5D5-DFF76C46517D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89D089-D0FB-E3C8-9F10-475C0CED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222B4F-21B2-C13C-6B5A-2D77DB33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C7D2-669C-40E6-8BAF-09B357937E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98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EA37DA-FDFA-A3D6-EF7D-26F19155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7814D-6B03-4855-9A3A-9FD6F8D50BCA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2AEE40-3D7E-459A-F315-E9B5EEC6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AED669-DA81-EB3D-6224-C4DCF2ED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AD45-0E47-4FAE-8C64-5F0635B8D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2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D211DE-9455-F619-23B1-90AF41442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1FA723-9ECF-482F-8BA7-330C91A3BA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4D391-6C68-3089-143C-44F4BE63B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726CFA-C4DE-4A58-B30E-1BF8C7B1B0C6}" type="datetimeFigureOut">
              <a:rPr lang="en-GB"/>
              <a:pPr>
                <a:defRPr/>
              </a:pPr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98AC7-4842-DDC9-BA11-605257AC6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23B5E-268E-1716-3D15-A083FB8F8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BC4561-A22C-4D75-8A32-A8D32B0363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2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image" Target="../media/image11.em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12" Type="http://schemas.openxmlformats.org/officeDocument/2006/relationships/image" Target="../media/image22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21.jpeg"/><Relationship Id="rId5" Type="http://schemas.openxmlformats.org/officeDocument/2006/relationships/image" Target="../media/image4.emf"/><Relationship Id="rId10" Type="http://schemas.openxmlformats.org/officeDocument/2006/relationships/image" Target="../media/image20.jpeg"/><Relationship Id="rId4" Type="http://schemas.openxmlformats.org/officeDocument/2006/relationships/image" Target="../media/image11.emf"/><Relationship Id="rId9" Type="http://schemas.openxmlformats.org/officeDocument/2006/relationships/image" Target="../media/image19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e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8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image" Target="../media/image3.em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2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0CBCE948-4BA9-A6AC-D247-D30CF8C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9">
            <a:extLst>
              <a:ext uri="{FF2B5EF4-FFF2-40B4-BE49-F238E27FC236}">
                <a16:creationId xmlns:a16="http://schemas.microsoft.com/office/drawing/2014/main" id="{422BE722-6C7A-BC52-9118-27DFCC49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4763"/>
            <a:ext cx="125142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1">
            <a:extLst>
              <a:ext uri="{FF2B5EF4-FFF2-40B4-BE49-F238E27FC236}">
                <a16:creationId xmlns:a16="http://schemas.microsoft.com/office/drawing/2014/main" id="{9B139838-01E7-5049-D1A0-1125094D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7">
            <a:extLst>
              <a:ext uri="{FF2B5EF4-FFF2-40B4-BE49-F238E27FC236}">
                <a16:creationId xmlns:a16="http://schemas.microsoft.com/office/drawing/2014/main" id="{96568F13-B3AD-A9EE-7FE9-D313D0176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2054" name="Picture 54">
            <a:extLst>
              <a:ext uri="{FF2B5EF4-FFF2-40B4-BE49-F238E27FC236}">
                <a16:creationId xmlns:a16="http://schemas.microsoft.com/office/drawing/2014/main" id="{B0951E56-7419-BDCD-8851-74AED449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6356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5">
            <a:extLst>
              <a:ext uri="{FF2B5EF4-FFF2-40B4-BE49-F238E27FC236}">
                <a16:creationId xmlns:a16="http://schemas.microsoft.com/office/drawing/2014/main" id="{D163F194-6388-E385-7A53-B1519CF2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399">
            <a:off x="7961313" y="5424488"/>
            <a:ext cx="19875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">
            <a:extLst>
              <a:ext uri="{FF2B5EF4-FFF2-40B4-BE49-F238E27FC236}">
                <a16:creationId xmlns:a16="http://schemas.microsoft.com/office/drawing/2014/main" id="{6196156C-B714-7852-8E46-29C21447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801813"/>
            <a:ext cx="71358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>
            <a:extLst>
              <a:ext uri="{FF2B5EF4-FFF2-40B4-BE49-F238E27FC236}">
                <a16:creationId xmlns:a16="http://schemas.microsoft.com/office/drawing/2014/main" id="{DFF0967D-D548-5995-DEAF-C5B116F9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4">
            <a:off x="9769475" y="3211513"/>
            <a:ext cx="22002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4">
            <a:extLst>
              <a:ext uri="{FF2B5EF4-FFF2-40B4-BE49-F238E27FC236}">
                <a16:creationId xmlns:a16="http://schemas.microsoft.com/office/drawing/2014/main" id="{D91EC25F-AC08-1759-ECCB-11C5F5A5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8E2B0C7-2F73-A568-DD63-01140E3B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D782C74-3C0F-943B-C0F9-660667028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23611" r="34850" b="10390"/>
          <a:stretch>
            <a:fillRect/>
          </a:stretch>
        </p:blipFill>
        <p:spPr bwMode="auto">
          <a:xfrm>
            <a:off x="3786188" y="92075"/>
            <a:ext cx="4619625" cy="6673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802075D-0144-6CBC-2747-E865B1A6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1">
            <a:extLst>
              <a:ext uri="{FF2B5EF4-FFF2-40B4-BE49-F238E27FC236}">
                <a16:creationId xmlns:a16="http://schemas.microsoft.com/office/drawing/2014/main" id="{F197E963-B34E-C759-505B-C9BAA174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695325" y="-74613"/>
            <a:ext cx="13889038" cy="73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6">
            <a:extLst>
              <a:ext uri="{FF2B5EF4-FFF2-40B4-BE49-F238E27FC236}">
                <a16:creationId xmlns:a16="http://schemas.microsoft.com/office/drawing/2014/main" id="{DD048658-5A41-117C-5E76-59188948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9">
            <a:extLst>
              <a:ext uri="{FF2B5EF4-FFF2-40B4-BE49-F238E27FC236}">
                <a16:creationId xmlns:a16="http://schemas.microsoft.com/office/drawing/2014/main" id="{D7723D6C-CF14-4994-9DDA-633D49A2C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417513"/>
            <a:ext cx="110331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400" b="1">
                <a:latin typeface="MS London" panose="020B0503020203020204" pitchFamily="34" charset="0"/>
              </a:rPr>
              <a:t>Investigation 2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400" b="1">
                <a:latin typeface="MS London" panose="020B0503020203020204" pitchFamily="34" charset="0"/>
              </a:rPr>
              <a:t>Swimsuit</a:t>
            </a:r>
            <a:endParaRPr lang="en-GB" altLang="en-US" sz="4000" b="1">
              <a:latin typeface="MS London" panose="020B0503020203020204" pitchFamily="34" charset="0"/>
            </a:endParaRPr>
          </a:p>
        </p:txBody>
      </p:sp>
      <p:pic>
        <p:nvPicPr>
          <p:cNvPr id="12294" name="Picture 19">
            <a:extLst>
              <a:ext uri="{FF2B5EF4-FFF2-40B4-BE49-F238E27FC236}">
                <a16:creationId xmlns:a16="http://schemas.microsoft.com/office/drawing/2014/main" id="{7FBD8269-84B5-CA11-BF8A-8FC07D5B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149225" y="417513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0">
            <a:extLst>
              <a:ext uri="{FF2B5EF4-FFF2-40B4-BE49-F238E27FC236}">
                <a16:creationId xmlns:a16="http://schemas.microsoft.com/office/drawing/2014/main" id="{16AA4860-2E3E-FD90-FE05-D49F3812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2533650"/>
            <a:ext cx="11009313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latin typeface="MS London" panose="020B0503020203020204" pitchFamily="34" charset="0"/>
              </a:rPr>
              <a:t>You need to find the best fabric for making a swimsuit.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What properties will you need your swimsuit to have?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How can you test the fabrics?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How can you make sure your tests are fair?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400"/>
          </a:p>
        </p:txBody>
      </p:sp>
      <p:pic>
        <p:nvPicPr>
          <p:cNvPr id="12296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586E7C0-CFAD-D841-C15C-0035A7AA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E58A7BA-CB41-93D6-F9D6-8CB96D72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23611" r="34850" b="10390"/>
          <a:stretch>
            <a:fillRect/>
          </a:stretch>
        </p:blipFill>
        <p:spPr bwMode="auto">
          <a:xfrm>
            <a:off x="3786188" y="92075"/>
            <a:ext cx="4619625" cy="6673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61320143-A51D-FEE7-B241-9CC3C818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9">
            <a:extLst>
              <a:ext uri="{FF2B5EF4-FFF2-40B4-BE49-F238E27FC236}">
                <a16:creationId xmlns:a16="http://schemas.microsoft.com/office/drawing/2014/main" id="{0492FE32-B173-FF44-AE93-3211F403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12700"/>
            <a:ext cx="12514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1">
            <a:extLst>
              <a:ext uri="{FF2B5EF4-FFF2-40B4-BE49-F238E27FC236}">
                <a16:creationId xmlns:a16="http://schemas.microsoft.com/office/drawing/2014/main" id="{B029CA14-B60D-075A-B426-6C26BB246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7">
            <a:extLst>
              <a:ext uri="{FF2B5EF4-FFF2-40B4-BE49-F238E27FC236}">
                <a16:creationId xmlns:a16="http://schemas.microsoft.com/office/drawing/2014/main" id="{96074AC7-5238-7B4A-7132-5B485077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14342" name="Picture 54">
            <a:extLst>
              <a:ext uri="{FF2B5EF4-FFF2-40B4-BE49-F238E27FC236}">
                <a16:creationId xmlns:a16="http://schemas.microsoft.com/office/drawing/2014/main" id="{488132A2-CF5B-9D02-0D7E-E2AF6853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6356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5">
            <a:extLst>
              <a:ext uri="{FF2B5EF4-FFF2-40B4-BE49-F238E27FC236}">
                <a16:creationId xmlns:a16="http://schemas.microsoft.com/office/drawing/2014/main" id="{58D689E4-85BD-5323-952A-99E737A6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399">
            <a:off x="9601200" y="5588000"/>
            <a:ext cx="19891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itle 2">
            <a:extLst>
              <a:ext uri="{FF2B5EF4-FFF2-40B4-BE49-F238E27FC236}">
                <a16:creationId xmlns:a16="http://schemas.microsoft.com/office/drawing/2014/main" id="{AD33D942-C000-FA78-F1D4-9C0E2B955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1063" y="298450"/>
            <a:ext cx="7288212" cy="1325563"/>
          </a:xfrm>
        </p:spPr>
        <p:txBody>
          <a:bodyPr/>
          <a:lstStyle/>
          <a:p>
            <a:pPr eaLnBrk="1" hangingPunct="1"/>
            <a:r>
              <a:rPr lang="en-GB" altLang="en-US" sz="6000" b="1">
                <a:latin typeface="MS London" panose="020B0503020203020204" pitchFamily="34" charset="0"/>
              </a:rPr>
              <a:t>Future Fashion</a:t>
            </a:r>
          </a:p>
        </p:txBody>
      </p:sp>
      <p:pic>
        <p:nvPicPr>
          <p:cNvPr id="14345" name="Picture 27">
            <a:extLst>
              <a:ext uri="{FF2B5EF4-FFF2-40B4-BE49-F238E27FC236}">
                <a16:creationId xmlns:a16="http://schemas.microsoft.com/office/drawing/2014/main" id="{176DC30F-AEF5-A6B2-FD15-443C099E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4">
            <a:off x="10536238" y="3076575"/>
            <a:ext cx="15938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0">
            <a:extLst>
              <a:ext uri="{FF2B5EF4-FFF2-40B4-BE49-F238E27FC236}">
                <a16:creationId xmlns:a16="http://schemas.microsoft.com/office/drawing/2014/main" id="{50A785BC-FFBD-01D1-D445-54EF6A3C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07FFAE-23A4-27A5-84EC-60E86B640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833563"/>
            <a:ext cx="1003935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GB" altLang="en-US" sz="32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know what the word innovation means?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GB" altLang="en-US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GB" altLang="en-US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GB" altLang="en-US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GB" altLang="en-US" sz="32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Inventing something new, or a new way of  doing something, that makes the process   easier, or solves a problem.</a:t>
            </a: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en-GB" altLang="en-US" sz="800" b="1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GB" altLang="en-US" sz="3200" b="1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film</a:t>
            </a:r>
          </a:p>
        </p:txBody>
      </p:sp>
      <p:pic>
        <p:nvPicPr>
          <p:cNvPr id="14348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01B5FAC-E72F-A31A-CBFF-67539768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FED08C49-EBE2-9405-3FDC-0A4B101C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9">
            <a:extLst>
              <a:ext uri="{FF2B5EF4-FFF2-40B4-BE49-F238E27FC236}">
                <a16:creationId xmlns:a16="http://schemas.microsoft.com/office/drawing/2014/main" id="{693CC0C1-F884-0810-9CDD-7B1086BA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12700"/>
            <a:ext cx="12514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1">
            <a:extLst>
              <a:ext uri="{FF2B5EF4-FFF2-40B4-BE49-F238E27FC236}">
                <a16:creationId xmlns:a16="http://schemas.microsoft.com/office/drawing/2014/main" id="{7946E891-7B61-EA43-0223-F239FBD8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7">
            <a:extLst>
              <a:ext uri="{FF2B5EF4-FFF2-40B4-BE49-F238E27FC236}">
                <a16:creationId xmlns:a16="http://schemas.microsoft.com/office/drawing/2014/main" id="{3C17C51B-36A0-6FDC-47CB-5DA9D3B84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15366" name="Picture 27">
            <a:extLst>
              <a:ext uri="{FF2B5EF4-FFF2-40B4-BE49-F238E27FC236}">
                <a16:creationId xmlns:a16="http://schemas.microsoft.com/office/drawing/2014/main" id="{F96D997A-EA7D-2DDD-287E-71C2785D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4">
            <a:off x="10482263" y="4260850"/>
            <a:ext cx="15938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0">
            <a:extLst>
              <a:ext uri="{FF2B5EF4-FFF2-40B4-BE49-F238E27FC236}">
                <a16:creationId xmlns:a16="http://schemas.microsoft.com/office/drawing/2014/main" id="{1738010B-57B3-F64E-5508-EF069352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390525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15">
            <a:extLst>
              <a:ext uri="{FF2B5EF4-FFF2-40B4-BE49-F238E27FC236}">
                <a16:creationId xmlns:a16="http://schemas.microsoft.com/office/drawing/2014/main" id="{91C4D0F3-3DA9-C377-197E-E6C0357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187575"/>
            <a:ext cx="29606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latin typeface="MS London" panose="020B0503020203020204" pitchFamily="34" charset="0"/>
              </a:rPr>
              <a:t>What’s the problem?</a:t>
            </a:r>
          </a:p>
        </p:txBody>
      </p:sp>
      <p:sp>
        <p:nvSpPr>
          <p:cNvPr id="15369" name="TextBox 22">
            <a:extLst>
              <a:ext uri="{FF2B5EF4-FFF2-40B4-BE49-F238E27FC236}">
                <a16:creationId xmlns:a16="http://schemas.microsoft.com/office/drawing/2014/main" id="{8429C277-B05F-320D-F8E3-DE344343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213" y="2933700"/>
            <a:ext cx="3352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latin typeface="MS London" panose="020B0503020203020204" pitchFamily="34" charset="0"/>
              </a:rPr>
              <a:t>What’s the solution?</a:t>
            </a:r>
          </a:p>
        </p:txBody>
      </p:sp>
      <p:pic>
        <p:nvPicPr>
          <p:cNvPr id="15370" name="Picture 1">
            <a:extLst>
              <a:ext uri="{FF2B5EF4-FFF2-40B4-BE49-F238E27FC236}">
                <a16:creationId xmlns:a16="http://schemas.microsoft.com/office/drawing/2014/main" id="{005A9F31-9348-6D84-CF07-F933ACCC6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23714" r="25230" b="10309"/>
          <a:stretch>
            <a:fillRect/>
          </a:stretch>
        </p:blipFill>
        <p:spPr bwMode="auto">
          <a:xfrm>
            <a:off x="4249738" y="390525"/>
            <a:ext cx="4302125" cy="6251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DB06DEF2-D188-F4D6-EC24-BF53824F3339}"/>
              </a:ext>
            </a:extLst>
          </p:cNvPr>
          <p:cNvSpPr/>
          <p:nvPr/>
        </p:nvSpPr>
        <p:spPr>
          <a:xfrm rot="20349633">
            <a:off x="3883025" y="1717675"/>
            <a:ext cx="731838" cy="560388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66977B7-8CF5-D198-FE47-55936C3BBE5A}"/>
              </a:ext>
            </a:extLst>
          </p:cNvPr>
          <p:cNvSpPr/>
          <p:nvPr/>
        </p:nvSpPr>
        <p:spPr>
          <a:xfrm rot="20487217" flipH="1">
            <a:off x="8148638" y="3467100"/>
            <a:ext cx="731837" cy="560388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5373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22A0530-EB5D-E2B1-75D2-54763CD1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6516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71EFA6-155D-ACDD-E528-802B8A177F68}"/>
              </a:ext>
            </a:extLst>
          </p:cNvPr>
          <p:cNvSpPr/>
          <p:nvPr/>
        </p:nvSpPr>
        <p:spPr>
          <a:xfrm>
            <a:off x="7953375" y="390525"/>
            <a:ext cx="598488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079822D-242F-5EAB-B5E6-23E7874CB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1">
            <a:extLst>
              <a:ext uri="{FF2B5EF4-FFF2-40B4-BE49-F238E27FC236}">
                <a16:creationId xmlns:a16="http://schemas.microsoft.com/office/drawing/2014/main" id="{F0F86B95-28C2-6F38-07E2-EFEA63DE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249238" y="0"/>
            <a:ext cx="126793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>
            <a:extLst>
              <a:ext uri="{FF2B5EF4-FFF2-40B4-BE49-F238E27FC236}">
                <a16:creationId xmlns:a16="http://schemas.microsoft.com/office/drawing/2014/main" id="{0CFD5978-F0FC-B5F3-0977-32E84388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29">
            <a:extLst>
              <a:ext uri="{FF2B5EF4-FFF2-40B4-BE49-F238E27FC236}">
                <a16:creationId xmlns:a16="http://schemas.microsoft.com/office/drawing/2014/main" id="{03ED772A-00BE-0563-1516-5C62B3A7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412750"/>
            <a:ext cx="1010443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6600" b="1">
                <a:latin typeface="MS London" panose="020B0503020203020204" pitchFamily="34" charset="0"/>
              </a:rPr>
              <a:t>Future Fashion 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6600" b="1">
                <a:latin typeface="MS London" panose="020B0503020203020204" pitchFamily="34" charset="0"/>
              </a:rPr>
              <a:t>Gallery</a:t>
            </a:r>
            <a:endParaRPr lang="en-GB" altLang="en-US" sz="6000" b="1">
              <a:latin typeface="MS London" panose="020B0503020203020204" pitchFamily="34" charset="0"/>
            </a:endParaRPr>
          </a:p>
        </p:txBody>
      </p:sp>
      <p:pic>
        <p:nvPicPr>
          <p:cNvPr id="16390" name="Picture 5">
            <a:extLst>
              <a:ext uri="{FF2B5EF4-FFF2-40B4-BE49-F238E27FC236}">
                <a16:creationId xmlns:a16="http://schemas.microsoft.com/office/drawing/2014/main" id="{A6E9E7DD-A1DD-4011-6DE7-7CF6DFEF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7046">
            <a:off x="10780713" y="153988"/>
            <a:ext cx="1220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>
            <a:extLst>
              <a:ext uri="{FF2B5EF4-FFF2-40B4-BE49-F238E27FC236}">
                <a16:creationId xmlns:a16="http://schemas.microsoft.com/office/drawing/2014/main" id="{FBF8483C-B7F1-C350-AE90-A838EB8F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558">
            <a:off x="11168063" y="5375275"/>
            <a:ext cx="9731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>
            <a:extLst>
              <a:ext uri="{FF2B5EF4-FFF2-40B4-BE49-F238E27FC236}">
                <a16:creationId xmlns:a16="http://schemas.microsoft.com/office/drawing/2014/main" id="{94E68E7E-28E5-0CEB-FF4F-C71B33A1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38" y="4516438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5">
            <a:extLst>
              <a:ext uri="{FF2B5EF4-FFF2-40B4-BE49-F238E27FC236}">
                <a16:creationId xmlns:a16="http://schemas.microsoft.com/office/drawing/2014/main" id="{A4C5E012-BD9A-DCD1-E2E2-8EC0862D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725">
            <a:off x="25400" y="252413"/>
            <a:ext cx="21478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>
            <a:extLst>
              <a:ext uri="{FF2B5EF4-FFF2-40B4-BE49-F238E27FC236}">
                <a16:creationId xmlns:a16="http://schemas.microsoft.com/office/drawing/2014/main" id="{A1FF42A7-410F-3E03-94A5-4FA281CC6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23714" r="25230" b="10309"/>
          <a:stretch>
            <a:fillRect/>
          </a:stretch>
        </p:blipFill>
        <p:spPr bwMode="auto">
          <a:xfrm>
            <a:off x="2486025" y="2955925"/>
            <a:ext cx="2208213" cy="3208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4">
            <a:extLst>
              <a:ext uri="{FF2B5EF4-FFF2-40B4-BE49-F238E27FC236}">
                <a16:creationId xmlns:a16="http://schemas.microsoft.com/office/drawing/2014/main" id="{8F14250E-9139-8B13-45D5-73043E365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23714" r="25230" b="10309"/>
          <a:stretch>
            <a:fillRect/>
          </a:stretch>
        </p:blipFill>
        <p:spPr bwMode="auto">
          <a:xfrm>
            <a:off x="4933950" y="2955925"/>
            <a:ext cx="2206625" cy="3208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8">
            <a:extLst>
              <a:ext uri="{FF2B5EF4-FFF2-40B4-BE49-F238E27FC236}">
                <a16:creationId xmlns:a16="http://schemas.microsoft.com/office/drawing/2014/main" id="{C80CF854-AEF4-ABFD-F90B-D6D44C5522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1" t="23714" r="25230" b="10309"/>
          <a:stretch>
            <a:fillRect/>
          </a:stretch>
        </p:blipFill>
        <p:spPr bwMode="auto">
          <a:xfrm>
            <a:off x="7383463" y="2955925"/>
            <a:ext cx="2208212" cy="3208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9">
            <a:extLst>
              <a:ext uri="{FF2B5EF4-FFF2-40B4-BE49-F238E27FC236}">
                <a16:creationId xmlns:a16="http://schemas.microsoft.com/office/drawing/2014/main" id="{DDFF4303-5223-270D-FDC0-82001130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305300"/>
            <a:ext cx="7508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0">
            <a:extLst>
              <a:ext uri="{FF2B5EF4-FFF2-40B4-BE49-F238E27FC236}">
                <a16:creationId xmlns:a16="http://schemas.microsoft.com/office/drawing/2014/main" id="{CA25B25F-E1E3-52A1-F5AE-F44F79BD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9997">
            <a:off x="2816225" y="4406900"/>
            <a:ext cx="144621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2">
            <a:extLst>
              <a:ext uri="{FF2B5EF4-FFF2-40B4-BE49-F238E27FC236}">
                <a16:creationId xmlns:a16="http://schemas.microsoft.com/office/drawing/2014/main" id="{37DBB41D-B484-B183-0FA9-133221AD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4305300"/>
            <a:ext cx="10969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B821E2B-DE28-94F3-9555-001DE6D4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943600"/>
            <a:ext cx="842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28A017-D444-787B-C588-EA3B689DF83A}"/>
              </a:ext>
            </a:extLst>
          </p:cNvPr>
          <p:cNvSpPr/>
          <p:nvPr/>
        </p:nvSpPr>
        <p:spPr>
          <a:xfrm>
            <a:off x="4457700" y="2967038"/>
            <a:ext cx="233363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D33B57-8627-7454-6D59-00A826034DAD}"/>
              </a:ext>
            </a:extLst>
          </p:cNvPr>
          <p:cNvSpPr/>
          <p:nvPr/>
        </p:nvSpPr>
        <p:spPr>
          <a:xfrm>
            <a:off x="6907213" y="2967038"/>
            <a:ext cx="233362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B22C8-E2D1-A2A2-6229-C696CA71E8AF}"/>
              </a:ext>
            </a:extLst>
          </p:cNvPr>
          <p:cNvSpPr/>
          <p:nvPr/>
        </p:nvSpPr>
        <p:spPr>
          <a:xfrm>
            <a:off x="9337675" y="2960688"/>
            <a:ext cx="233363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FFB1595-9073-9AF0-C3F2-BB3DAD2E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1">
            <a:extLst>
              <a:ext uri="{FF2B5EF4-FFF2-40B4-BE49-F238E27FC236}">
                <a16:creationId xmlns:a16="http://schemas.microsoft.com/office/drawing/2014/main" id="{3B0EFD95-CB97-31FF-5A44-D44C9BAD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990600" y="-401638"/>
            <a:ext cx="13420725" cy="728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6">
            <a:extLst>
              <a:ext uri="{FF2B5EF4-FFF2-40B4-BE49-F238E27FC236}">
                <a16:creationId xmlns:a16="http://schemas.microsoft.com/office/drawing/2014/main" id="{078E180D-19E0-F6B0-7291-124A2726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9">
            <a:extLst>
              <a:ext uri="{FF2B5EF4-FFF2-40B4-BE49-F238E27FC236}">
                <a16:creationId xmlns:a16="http://schemas.microsoft.com/office/drawing/2014/main" id="{782D480C-17F9-38F4-EC01-9D78E5ED9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8" y="360363"/>
            <a:ext cx="6413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800" b="1">
                <a:latin typeface="MS London" pitchFamily="34" charset="0"/>
              </a:rPr>
              <a:t>Learning Objectives</a:t>
            </a:r>
            <a:endParaRPr lang="en-GB" altLang="en-US" sz="4400" b="1">
              <a:latin typeface="MS London" pitchFamily="34" charset="0"/>
            </a:endParaRPr>
          </a:p>
        </p:txBody>
      </p:sp>
      <p:pic>
        <p:nvPicPr>
          <p:cNvPr id="3078" name="Picture 34">
            <a:extLst>
              <a:ext uri="{FF2B5EF4-FFF2-40B4-BE49-F238E27FC236}">
                <a16:creationId xmlns:a16="http://schemas.microsoft.com/office/drawing/2014/main" id="{3AEB257E-28B0-1795-E66F-8B510F93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943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>
            <a:extLst>
              <a:ext uri="{FF2B5EF4-FFF2-40B4-BE49-F238E27FC236}">
                <a16:creationId xmlns:a16="http://schemas.microsoft.com/office/drawing/2014/main" id="{4672654A-1378-6FA4-1BDE-393F20FB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7046">
            <a:off x="10733088" y="236538"/>
            <a:ext cx="122078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>
            <a:extLst>
              <a:ext uri="{FF2B5EF4-FFF2-40B4-BE49-F238E27FC236}">
                <a16:creationId xmlns:a16="http://schemas.microsoft.com/office/drawing/2014/main" id="{2209CE74-BE09-7106-8DE7-D6DEA412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558">
            <a:off x="11168063" y="5375275"/>
            <a:ext cx="9731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>
            <a:extLst>
              <a:ext uri="{FF2B5EF4-FFF2-40B4-BE49-F238E27FC236}">
                <a16:creationId xmlns:a16="http://schemas.microsoft.com/office/drawing/2014/main" id="{B9A1FEDF-ACC5-4EDF-A769-D0624CC5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38" y="4516438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>
            <a:extLst>
              <a:ext uri="{FF2B5EF4-FFF2-40B4-BE49-F238E27FC236}">
                <a16:creationId xmlns:a16="http://schemas.microsoft.com/office/drawing/2014/main" id="{D39046F5-6ADA-4647-87B6-5B5DB6CD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725">
            <a:off x="176213" y="168275"/>
            <a:ext cx="172243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25781B3-75C3-C066-080F-F6CF5DF76198}"/>
              </a:ext>
            </a:extLst>
          </p:cNvPr>
          <p:cNvGraphicFramePr>
            <a:graphicFrameLocks noGrp="1"/>
          </p:cNvGraphicFramePr>
          <p:nvPr/>
        </p:nvGraphicFramePr>
        <p:xfrm>
          <a:off x="1857375" y="1857375"/>
          <a:ext cx="9286875" cy="4114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28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r>
                        <a:rPr lang="en-GB" sz="1900" b="1" i="0" dirty="0">
                          <a:effectLst/>
                          <a:latin typeface="MS London" panose="020B0503020203020204" pitchFamily="34" charset="0"/>
                        </a:rPr>
                        <a:t>Lower KS2: Working Scientifically</a:t>
                      </a:r>
                      <a:endParaRPr lang="en-GB" sz="1900" b="1" i="0" dirty="0">
                        <a:effectLst/>
                        <a:latin typeface="MS London" panose="020B05030202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en-GB" sz="1900" dirty="0">
                        <a:effectLst/>
                        <a:latin typeface="MS London" panose="020B0503020203020204" pitchFamily="34" charset="0"/>
                      </a:endParaRP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Asking questions and using different types of scientific enquiries to answer them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Setting up simple practical enquiries, comparative and fair tests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Making careful observations and taking accurate measurements using standard units, using a range of equipment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Recording findings using simple scientific language, drawings, labelled diagrams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Reporting on findings through oral and written explanations or presentations of results and conclusions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Using results to draw simple conclusions, make predictions for new values, suggest improvements and raise further questions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Identifying differences, similarities or changes related to simple scientific         ideas and processes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900" dirty="0">
                          <a:effectLst/>
                          <a:latin typeface="MS London" panose="020B0503020203020204" pitchFamily="34" charset="0"/>
                        </a:rPr>
                        <a:t>Using straightforward scientific evidence to answer questions or to              support findings</a:t>
                      </a:r>
                      <a:endParaRPr lang="en-GB" sz="1900" dirty="0">
                        <a:effectLst/>
                        <a:latin typeface="MS London" panose="020B05030202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45" marR="3274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85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9DF503C-6B8F-1FF3-A0FD-14FA632E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829300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1D66B0E-4F5A-D219-D16D-BEFA65BFA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1">
            <a:extLst>
              <a:ext uri="{FF2B5EF4-FFF2-40B4-BE49-F238E27FC236}">
                <a16:creationId xmlns:a16="http://schemas.microsoft.com/office/drawing/2014/main" id="{9EE8006B-C20D-6F36-D6DA-C6C4A8C1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1390650" y="-742950"/>
            <a:ext cx="14258925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6">
            <a:extLst>
              <a:ext uri="{FF2B5EF4-FFF2-40B4-BE49-F238E27FC236}">
                <a16:creationId xmlns:a16="http://schemas.microsoft.com/office/drawing/2014/main" id="{72C49D59-52D5-3F30-0C42-67F0D6EB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9">
            <a:extLst>
              <a:ext uri="{FF2B5EF4-FFF2-40B4-BE49-F238E27FC236}">
                <a16:creationId xmlns:a16="http://schemas.microsoft.com/office/drawing/2014/main" id="{87514E08-A175-7384-A7BC-DB666C28F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417513"/>
            <a:ext cx="6415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800" b="1">
                <a:latin typeface="MS London" panose="020B0503020203020204" pitchFamily="34" charset="0"/>
              </a:rPr>
              <a:t>Learning Objectives</a:t>
            </a:r>
            <a:endParaRPr lang="en-GB" altLang="en-US" sz="4400" b="1">
              <a:latin typeface="MS London" panose="020B0503020203020204" pitchFamily="34" charset="0"/>
            </a:endParaRPr>
          </a:p>
        </p:txBody>
      </p:sp>
      <p:pic>
        <p:nvPicPr>
          <p:cNvPr id="4102" name="Picture 34">
            <a:extLst>
              <a:ext uri="{FF2B5EF4-FFF2-40B4-BE49-F238E27FC236}">
                <a16:creationId xmlns:a16="http://schemas.microsoft.com/office/drawing/2014/main" id="{1663494C-53D6-105F-84FE-F31546AA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3943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id="{B2CAE787-7818-1BBD-CC32-EC73202E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7046">
            <a:off x="10733088" y="236538"/>
            <a:ext cx="1220787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>
            <a:extLst>
              <a:ext uri="{FF2B5EF4-FFF2-40B4-BE49-F238E27FC236}">
                <a16:creationId xmlns:a16="http://schemas.microsoft.com/office/drawing/2014/main" id="{489CE11F-5668-D23B-DDB2-7C1DBC18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558">
            <a:off x="11168063" y="5375275"/>
            <a:ext cx="9731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>
            <a:extLst>
              <a:ext uri="{FF2B5EF4-FFF2-40B4-BE49-F238E27FC236}">
                <a16:creationId xmlns:a16="http://schemas.microsoft.com/office/drawing/2014/main" id="{C06A8C23-F019-BC30-55A3-BAB1533B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38" y="4516438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5">
            <a:extLst>
              <a:ext uri="{FF2B5EF4-FFF2-40B4-BE49-F238E27FC236}">
                <a16:creationId xmlns:a16="http://schemas.microsoft.com/office/drawing/2014/main" id="{FD6F2A27-D291-E18F-5F28-7A9E0D9C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725">
            <a:off x="101600" y="130175"/>
            <a:ext cx="179546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41B63B-D32C-5096-6040-F259BC00887A}"/>
              </a:ext>
            </a:extLst>
          </p:cNvPr>
          <p:cNvGraphicFramePr>
            <a:graphicFrameLocks noGrp="1"/>
          </p:cNvGraphicFramePr>
          <p:nvPr/>
        </p:nvGraphicFramePr>
        <p:xfrm>
          <a:off x="1957388" y="1739900"/>
          <a:ext cx="9299575" cy="49069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29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095"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MS London" panose="020B0503020203020204" pitchFamily="34" charset="0"/>
                        </a:rPr>
                        <a:t>Upper KS2: Working Scientifically</a:t>
                      </a:r>
                    </a:p>
                    <a:p>
                      <a:pPr marL="0" lvl="0" indent="0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en-GB" sz="800" dirty="0">
                        <a:effectLst/>
                        <a:latin typeface="MS London" panose="020B0503020203020204" pitchFamily="34" charset="0"/>
                      </a:endParaRP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Planning different types of scientific enquiries to answer questions, including recognising and controlling variables where necessary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Taking measurements, using a range of scientific equipment, with increasing accuracy and precision, taking repeat readings when appropriate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Recording data and results of increasing complexity using scientific diagrams and labels, classification keys, tables, scatter graphs, bar and line graphs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Using test results to make predictions to set up further comparative and fair tests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Reporting and presenting findings from enquiries, including conclusions, causal relationships and explanations of and degree of trust in results, in oral and    written forms such as displays and other presentations </a:t>
                      </a:r>
                    </a:p>
                    <a:p>
                      <a:pPr marL="342900" lvl="0" indent="-342900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effectLst/>
                          <a:latin typeface="MS London" panose="020B0503020203020204" pitchFamily="34" charset="0"/>
                        </a:rPr>
                        <a:t>Identifying scientific evidence that has been used to support or refute ideas         or arguments</a:t>
                      </a:r>
                    </a:p>
                    <a:p>
                      <a:pPr marL="0" lvl="0" indent="0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en-GB" sz="1800" dirty="0">
                        <a:effectLst/>
                        <a:latin typeface="MS London" panose="020B05030202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44" marR="327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68">
                <a:tc>
                  <a:txBody>
                    <a:bodyPr/>
                    <a:lstStyle/>
                    <a:p>
                      <a:r>
                        <a:rPr lang="en-GB" sz="1800" b="1" dirty="0">
                          <a:effectLst/>
                          <a:latin typeface="MS London" panose="020B0503020203020204" pitchFamily="34" charset="0"/>
                        </a:rPr>
                        <a:t>Upper KS2: Properties and Changes of Materials</a:t>
                      </a:r>
                    </a:p>
                    <a:p>
                      <a:pPr marL="0" lvl="0" indent="0" algn="l" defTabSz="914400" rtl="0" eaLnBrk="1" latinLnBrk="0" hangingPunct="1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en-GB" sz="800" kern="1200" dirty="0">
                        <a:solidFill>
                          <a:schemeClr val="tx1"/>
                        </a:solidFill>
                        <a:effectLst/>
                        <a:latin typeface="MS London" panose="020B0503020203020204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 algn="l" defTabSz="914400" rtl="0" eaLnBrk="1" latinLnBrk="0" hangingPunct="1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MS London" panose="020B0503020203020204" pitchFamily="34" charset="0"/>
                          <a:ea typeface="+mn-ea"/>
                          <a:cs typeface="+mn-cs"/>
                        </a:rPr>
                        <a:t>Give reasons, based on evidence from comparative and fair tests, for                   the particular uses of everyday materials</a:t>
                      </a:r>
                    </a:p>
                  </a:txBody>
                  <a:tcPr marL="32744" marR="3274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10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4FD7769-1F49-C239-1FAF-05891ED2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829300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1D8CF597-0635-4C28-2859-3B9E6256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9">
            <a:extLst>
              <a:ext uri="{FF2B5EF4-FFF2-40B4-BE49-F238E27FC236}">
                <a16:creationId xmlns:a16="http://schemas.microsoft.com/office/drawing/2014/main" id="{FA8D08C7-7541-66E8-534F-2FBFDF87A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12700"/>
            <a:ext cx="12514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1">
            <a:extLst>
              <a:ext uri="{FF2B5EF4-FFF2-40B4-BE49-F238E27FC236}">
                <a16:creationId xmlns:a16="http://schemas.microsoft.com/office/drawing/2014/main" id="{9C128569-07BB-B238-BA48-29DD7E6A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7">
            <a:extLst>
              <a:ext uri="{FF2B5EF4-FFF2-40B4-BE49-F238E27FC236}">
                <a16:creationId xmlns:a16="http://schemas.microsoft.com/office/drawing/2014/main" id="{B40602FA-CABE-91B2-2BDC-52F8721B1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5126" name="Picture 54">
            <a:extLst>
              <a:ext uri="{FF2B5EF4-FFF2-40B4-BE49-F238E27FC236}">
                <a16:creationId xmlns:a16="http://schemas.microsoft.com/office/drawing/2014/main" id="{4F9590FE-6464-8F2A-9C1C-B96A328D1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6356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5">
            <a:extLst>
              <a:ext uri="{FF2B5EF4-FFF2-40B4-BE49-F238E27FC236}">
                <a16:creationId xmlns:a16="http://schemas.microsoft.com/office/drawing/2014/main" id="{42B0123D-D020-B26F-A7C5-DB65F213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399">
            <a:off x="7961313" y="5424488"/>
            <a:ext cx="19875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">
            <a:extLst>
              <a:ext uri="{FF2B5EF4-FFF2-40B4-BE49-F238E27FC236}">
                <a16:creationId xmlns:a16="http://schemas.microsoft.com/office/drawing/2014/main" id="{E413EDCD-9703-947B-4304-80024D75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4">
            <a:off x="9769475" y="3211513"/>
            <a:ext cx="22002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itle 2">
            <a:extLst>
              <a:ext uri="{FF2B5EF4-FFF2-40B4-BE49-F238E27FC236}">
                <a16:creationId xmlns:a16="http://schemas.microsoft.com/office/drawing/2014/main" id="{559A6F74-D62D-1722-A044-D938FE184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0913" y="1190625"/>
            <a:ext cx="7286625" cy="1325563"/>
          </a:xfrm>
        </p:spPr>
        <p:txBody>
          <a:bodyPr/>
          <a:lstStyle/>
          <a:p>
            <a:pPr eaLnBrk="1" hangingPunct="1"/>
            <a:r>
              <a:rPr lang="en-GB" altLang="en-US" sz="6000" b="1">
                <a:latin typeface="MS London" panose="020B0503020203020204" pitchFamily="34" charset="0"/>
              </a:rPr>
              <a:t>What are fabrics?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99E0AB9-37E7-5BEA-AF5A-82487ABDA8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0913" y="2797175"/>
            <a:ext cx="8113712" cy="31702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6000" b="1">
                <a:latin typeface="MS London" panose="020B0503020203020204" pitchFamily="34" charset="0"/>
              </a:rPr>
              <a:t>How many different fabrics can you name?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5131" name="Picture 18">
            <a:extLst>
              <a:ext uri="{FF2B5EF4-FFF2-40B4-BE49-F238E27FC236}">
                <a16:creationId xmlns:a16="http://schemas.microsoft.com/office/drawing/2014/main" id="{4587ED94-14F5-D140-C182-62AE2539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468313"/>
            <a:ext cx="119538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0">
            <a:extLst>
              <a:ext uri="{FF2B5EF4-FFF2-40B4-BE49-F238E27FC236}">
                <a16:creationId xmlns:a16="http://schemas.microsoft.com/office/drawing/2014/main" id="{EC365EA7-E8AE-FA4F-D3AD-1FB64631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777875"/>
            <a:ext cx="12303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9">
            <a:extLst>
              <a:ext uri="{FF2B5EF4-FFF2-40B4-BE49-F238E27FC236}">
                <a16:creationId xmlns:a16="http://schemas.microsoft.com/office/drawing/2014/main" id="{B8EB8631-5833-A448-4BDE-587C47CF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9FA1E36-50AE-A212-B57E-CF03681A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19BB7CA-5530-AA23-8F00-A5E5976AD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1">
            <a:extLst>
              <a:ext uri="{FF2B5EF4-FFF2-40B4-BE49-F238E27FC236}">
                <a16:creationId xmlns:a16="http://schemas.microsoft.com/office/drawing/2014/main" id="{5DA50BF4-6C05-CC20-69E3-2EA68097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249238" y="0"/>
            <a:ext cx="126793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6">
            <a:extLst>
              <a:ext uri="{FF2B5EF4-FFF2-40B4-BE49-F238E27FC236}">
                <a16:creationId xmlns:a16="http://schemas.microsoft.com/office/drawing/2014/main" id="{C47ED3D9-2235-CA89-3744-9B6B462E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9">
            <a:extLst>
              <a:ext uri="{FF2B5EF4-FFF2-40B4-BE49-F238E27FC236}">
                <a16:creationId xmlns:a16="http://schemas.microsoft.com/office/drawing/2014/main" id="{854122E1-6441-0342-8C34-207250E6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1220788"/>
            <a:ext cx="80819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5400" b="1">
                <a:latin typeface="MS London" panose="020B0503020203020204" pitchFamily="34" charset="0"/>
              </a:rPr>
              <a:t>Investigating Fabrics</a:t>
            </a:r>
            <a:endParaRPr lang="en-GB" altLang="en-US" sz="4800" b="1">
              <a:latin typeface="MS London" panose="020B0503020203020204" pitchFamily="34" charset="0"/>
            </a:endParaRPr>
          </a:p>
        </p:txBody>
      </p:sp>
      <p:pic>
        <p:nvPicPr>
          <p:cNvPr id="6150" name="Picture 34">
            <a:extLst>
              <a:ext uri="{FF2B5EF4-FFF2-40B4-BE49-F238E27FC236}">
                <a16:creationId xmlns:a16="http://schemas.microsoft.com/office/drawing/2014/main" id="{73F46167-4E72-124B-FAE8-59CE8ED3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5283200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>
            <a:extLst>
              <a:ext uri="{FF2B5EF4-FFF2-40B4-BE49-F238E27FC236}">
                <a16:creationId xmlns:a16="http://schemas.microsoft.com/office/drawing/2014/main" id="{2D3BD22F-4FFE-8963-4FE4-AA8C73A1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7046">
            <a:off x="10780713" y="185738"/>
            <a:ext cx="1220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5">
            <a:extLst>
              <a:ext uri="{FF2B5EF4-FFF2-40B4-BE49-F238E27FC236}">
                <a16:creationId xmlns:a16="http://schemas.microsoft.com/office/drawing/2014/main" id="{68F10BBF-24AB-89D5-D6F3-E101E05D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725">
            <a:off x="25400" y="252413"/>
            <a:ext cx="21478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DE32270-4A52-2B0F-9A5A-62CE2CB88ACE}"/>
              </a:ext>
            </a:extLst>
          </p:cNvPr>
          <p:cNvGraphicFramePr>
            <a:graphicFrameLocks noGrp="1"/>
          </p:cNvGraphicFramePr>
          <p:nvPr/>
        </p:nvGraphicFramePr>
        <p:xfrm>
          <a:off x="1479550" y="2733675"/>
          <a:ext cx="8832850" cy="1571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1625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4400" b="1" dirty="0">
                          <a:effectLst/>
                          <a:latin typeface="MS London" panose="020B0503020203020204" pitchFamily="34" charset="0"/>
                        </a:rPr>
                        <a:t>Use your senses to explore the fabrics</a:t>
                      </a:r>
                    </a:p>
                  </a:txBody>
                  <a:tcPr marL="68586" marR="685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55" name="Picture 14">
            <a:extLst>
              <a:ext uri="{FF2B5EF4-FFF2-40B4-BE49-F238E27FC236}">
                <a16:creationId xmlns:a16="http://schemas.microsoft.com/office/drawing/2014/main" id="{4F00C843-D975-72B7-A040-A0E27F96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4381500"/>
            <a:ext cx="12303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8">
            <a:extLst>
              <a:ext uri="{FF2B5EF4-FFF2-40B4-BE49-F238E27FC236}">
                <a16:creationId xmlns:a16="http://schemas.microsoft.com/office/drawing/2014/main" id="{E5FE2CB5-AEF9-25AC-0A65-06D30A80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4394200"/>
            <a:ext cx="12319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2">
            <a:extLst>
              <a:ext uri="{FF2B5EF4-FFF2-40B4-BE49-F238E27FC236}">
                <a16:creationId xmlns:a16="http://schemas.microsoft.com/office/drawing/2014/main" id="{351C6075-5726-6133-0D08-08465A52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4384675"/>
            <a:ext cx="12049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23">
            <a:extLst>
              <a:ext uri="{FF2B5EF4-FFF2-40B4-BE49-F238E27FC236}">
                <a16:creationId xmlns:a16="http://schemas.microsoft.com/office/drawing/2014/main" id="{EE5A69AB-D8EC-154A-70D0-5E56E725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4381500"/>
            <a:ext cx="12303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24">
            <a:extLst>
              <a:ext uri="{FF2B5EF4-FFF2-40B4-BE49-F238E27FC236}">
                <a16:creationId xmlns:a16="http://schemas.microsoft.com/office/drawing/2014/main" id="{46B23589-57D8-FF2A-2556-9C03055C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>
            <a:fillRect/>
          </a:stretch>
        </p:blipFill>
        <p:spPr bwMode="auto">
          <a:xfrm>
            <a:off x="5789613" y="4381500"/>
            <a:ext cx="12319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25">
            <a:extLst>
              <a:ext uri="{FF2B5EF4-FFF2-40B4-BE49-F238E27FC236}">
                <a16:creationId xmlns:a16="http://schemas.microsoft.com/office/drawing/2014/main" id="{067C2E12-0C3C-51F5-207C-0FE0240E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4381500"/>
            <a:ext cx="12350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BD36AF4-FB30-63F0-8293-1C7AF918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943600"/>
            <a:ext cx="842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8F86D05E-8B0C-69AB-ACFB-B640659C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9">
            <a:extLst>
              <a:ext uri="{FF2B5EF4-FFF2-40B4-BE49-F238E27FC236}">
                <a16:creationId xmlns:a16="http://schemas.microsoft.com/office/drawing/2014/main" id="{3E57970C-5674-48CA-6528-D7A5B1B6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12700"/>
            <a:ext cx="12514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1">
            <a:extLst>
              <a:ext uri="{FF2B5EF4-FFF2-40B4-BE49-F238E27FC236}">
                <a16:creationId xmlns:a16="http://schemas.microsoft.com/office/drawing/2014/main" id="{4173F37E-B852-572F-2188-3ADFD662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5B9E35B2-8975-1450-6525-09125FCCB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7174" name="Picture 54">
            <a:extLst>
              <a:ext uri="{FF2B5EF4-FFF2-40B4-BE49-F238E27FC236}">
                <a16:creationId xmlns:a16="http://schemas.microsoft.com/office/drawing/2014/main" id="{920C339A-EF92-7E7E-3D2D-969F7EE8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6356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5">
            <a:extLst>
              <a:ext uri="{FF2B5EF4-FFF2-40B4-BE49-F238E27FC236}">
                <a16:creationId xmlns:a16="http://schemas.microsoft.com/office/drawing/2014/main" id="{637724D0-3785-1952-09E8-1D7D1A6E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0399">
            <a:off x="10055225" y="5427663"/>
            <a:ext cx="19875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itle 2">
            <a:extLst>
              <a:ext uri="{FF2B5EF4-FFF2-40B4-BE49-F238E27FC236}">
                <a16:creationId xmlns:a16="http://schemas.microsoft.com/office/drawing/2014/main" id="{895131C9-D7CA-DECC-F375-21DDECE26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1063" y="298450"/>
            <a:ext cx="7288212" cy="1325563"/>
          </a:xfrm>
        </p:spPr>
        <p:txBody>
          <a:bodyPr/>
          <a:lstStyle/>
          <a:p>
            <a:pPr eaLnBrk="1" hangingPunct="1"/>
            <a:r>
              <a:rPr lang="en-GB" altLang="en-US" sz="6000" b="1">
                <a:latin typeface="MS London" panose="020B0503020203020204" pitchFamily="34" charset="0"/>
              </a:rPr>
              <a:t>Making Fabrics</a:t>
            </a:r>
          </a:p>
        </p:txBody>
      </p:sp>
      <p:sp>
        <p:nvSpPr>
          <p:cNvPr id="7177" name="Content Placeholder 1">
            <a:extLst>
              <a:ext uri="{FF2B5EF4-FFF2-40B4-BE49-F238E27FC236}">
                <a16:creationId xmlns:a16="http://schemas.microsoft.com/office/drawing/2014/main" id="{9CBF7D64-ED9A-C410-3527-68E9DB24B2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6888" y="2008188"/>
            <a:ext cx="9002712" cy="31718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5400" b="1">
                <a:latin typeface="MS London" panose="020B0503020203020204" pitchFamily="34" charset="0"/>
              </a:rPr>
              <a:t>Is it natural or synthetic?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pic>
        <p:nvPicPr>
          <p:cNvPr id="7178" name="Picture 22">
            <a:extLst>
              <a:ext uri="{FF2B5EF4-FFF2-40B4-BE49-F238E27FC236}">
                <a16:creationId xmlns:a16="http://schemas.microsoft.com/office/drawing/2014/main" id="{B5BE191D-2F47-D213-6289-1DD24DDB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7442" r="12434" b="8240"/>
          <a:stretch>
            <a:fillRect/>
          </a:stretch>
        </p:blipFill>
        <p:spPr bwMode="auto">
          <a:xfrm>
            <a:off x="1473200" y="3327400"/>
            <a:ext cx="30241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3" descr="A picture containing fungus, cake, small, sitting&#10;&#10;Description automatically generated">
            <a:extLst>
              <a:ext uri="{FF2B5EF4-FFF2-40B4-BE49-F238E27FC236}">
                <a16:creationId xmlns:a16="http://schemas.microsoft.com/office/drawing/2014/main" id="{B2A1B705-0E93-AA3A-7742-2545F78F8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17838" b="7167"/>
          <a:stretch>
            <a:fillRect/>
          </a:stretch>
        </p:blipFill>
        <p:spPr bwMode="auto">
          <a:xfrm>
            <a:off x="7667625" y="3327400"/>
            <a:ext cx="20034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4F4F0D-4DCB-77D3-7292-6ED78275D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>
            <a:fillRect/>
          </a:stretch>
        </p:blipFill>
        <p:spPr bwMode="auto">
          <a:xfrm>
            <a:off x="4843463" y="3305175"/>
            <a:ext cx="2478087" cy="245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27">
            <a:extLst>
              <a:ext uri="{FF2B5EF4-FFF2-40B4-BE49-F238E27FC236}">
                <a16:creationId xmlns:a16="http://schemas.microsoft.com/office/drawing/2014/main" id="{27326AE0-06B8-0419-6227-C92A97A3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74">
            <a:off x="10499725" y="2728913"/>
            <a:ext cx="159385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30">
            <a:extLst>
              <a:ext uri="{FF2B5EF4-FFF2-40B4-BE49-F238E27FC236}">
                <a16:creationId xmlns:a16="http://schemas.microsoft.com/office/drawing/2014/main" id="{A8D3A786-62AF-B427-6D14-87D81B58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ED56A83-FB57-8763-645A-DE802793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95C4942-4933-3705-EA63-2396B5C2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1">
            <a:extLst>
              <a:ext uri="{FF2B5EF4-FFF2-40B4-BE49-F238E27FC236}">
                <a16:creationId xmlns:a16="http://schemas.microsoft.com/office/drawing/2014/main" id="{92C2A1CE-B340-BEDB-6517-0AF8402C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249238" y="0"/>
            <a:ext cx="126793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6">
            <a:extLst>
              <a:ext uri="{FF2B5EF4-FFF2-40B4-BE49-F238E27FC236}">
                <a16:creationId xmlns:a16="http://schemas.microsoft.com/office/drawing/2014/main" id="{463ABED9-9047-311E-91BD-218D692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9">
            <a:extLst>
              <a:ext uri="{FF2B5EF4-FFF2-40B4-BE49-F238E27FC236}">
                <a16:creationId xmlns:a16="http://schemas.microsoft.com/office/drawing/2014/main" id="{4CAB9AAF-D927-52FF-7D36-F0911AA56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1835150"/>
            <a:ext cx="101044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9600" b="1">
                <a:latin typeface="MS London" panose="020B0503020203020204" pitchFamily="34" charset="0"/>
              </a:rPr>
              <a:t>Play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9600" b="1">
                <a:latin typeface="MS London" panose="020B0503020203020204" pitchFamily="34" charset="0"/>
              </a:rPr>
              <a:t> Find the Fabric!</a:t>
            </a:r>
            <a:endParaRPr lang="en-GB" altLang="en-US" sz="8800" b="1">
              <a:latin typeface="MS London" panose="020B0503020203020204" pitchFamily="34" charset="0"/>
            </a:endParaRPr>
          </a:p>
        </p:txBody>
      </p:sp>
      <p:pic>
        <p:nvPicPr>
          <p:cNvPr id="8198" name="Picture 5">
            <a:extLst>
              <a:ext uri="{FF2B5EF4-FFF2-40B4-BE49-F238E27FC236}">
                <a16:creationId xmlns:a16="http://schemas.microsoft.com/office/drawing/2014/main" id="{B619DE1E-312F-596F-66E5-42745E02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7046">
            <a:off x="10780713" y="185738"/>
            <a:ext cx="1220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>
            <a:extLst>
              <a:ext uri="{FF2B5EF4-FFF2-40B4-BE49-F238E27FC236}">
                <a16:creationId xmlns:a16="http://schemas.microsoft.com/office/drawing/2014/main" id="{0647777D-1515-5386-1E28-04AE51AE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558">
            <a:off x="11168063" y="5375275"/>
            <a:ext cx="97313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465D7BD3-20CD-B09E-C8B8-EFFDFC14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638" y="4516438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>
            <a:extLst>
              <a:ext uri="{FF2B5EF4-FFF2-40B4-BE49-F238E27FC236}">
                <a16:creationId xmlns:a16="http://schemas.microsoft.com/office/drawing/2014/main" id="{321F0998-D0FE-C643-DA1E-EAD0DFE9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4725">
            <a:off x="25400" y="252413"/>
            <a:ext cx="21478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BE44D09-70F4-8F68-815C-9063E14A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943600"/>
            <a:ext cx="842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4768F389-3DC4-65F0-9728-2EA2D461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" r="211" b="8858"/>
          <a:stretch>
            <a:fillRect/>
          </a:stretch>
        </p:blipFill>
        <p:spPr bwMode="auto">
          <a:xfrm>
            <a:off x="-26988" y="12700"/>
            <a:ext cx="122189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9">
            <a:extLst>
              <a:ext uri="{FF2B5EF4-FFF2-40B4-BE49-F238E27FC236}">
                <a16:creationId xmlns:a16="http://schemas.microsoft.com/office/drawing/2014/main" id="{284362A7-885B-089D-233F-91603B50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28" t="14207" r="-2211" b="19203"/>
          <a:stretch>
            <a:fillRect/>
          </a:stretch>
        </p:blipFill>
        <p:spPr bwMode="auto">
          <a:xfrm>
            <a:off x="-322263" y="12700"/>
            <a:ext cx="125142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1">
            <a:extLst>
              <a:ext uri="{FF2B5EF4-FFF2-40B4-BE49-F238E27FC236}">
                <a16:creationId xmlns:a16="http://schemas.microsoft.com/office/drawing/2014/main" id="{3B308272-D24A-0707-A6B4-C8B7E820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t="19395" r="16867" b="-10516"/>
          <a:stretch>
            <a:fillRect/>
          </a:stretch>
        </p:blipFill>
        <p:spPr bwMode="auto">
          <a:xfrm rot="-5400000">
            <a:off x="-187325" y="177800"/>
            <a:ext cx="30368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7">
            <a:extLst>
              <a:ext uri="{FF2B5EF4-FFF2-40B4-BE49-F238E27FC236}">
                <a16:creationId xmlns:a16="http://schemas.microsoft.com/office/drawing/2014/main" id="{C3B17FBE-61E5-7ECB-7CD8-AD27C2CE5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3244850"/>
            <a:ext cx="29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9222" name="Picture 54">
            <a:extLst>
              <a:ext uri="{FF2B5EF4-FFF2-40B4-BE49-F238E27FC236}">
                <a16:creationId xmlns:a16="http://schemas.microsoft.com/office/drawing/2014/main" id="{7C5467D5-5915-E4F7-2FCA-D8300D70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5635625"/>
            <a:ext cx="990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itle 2">
            <a:extLst>
              <a:ext uri="{FF2B5EF4-FFF2-40B4-BE49-F238E27FC236}">
                <a16:creationId xmlns:a16="http://schemas.microsoft.com/office/drawing/2014/main" id="{07744702-8F58-E2CD-A33E-C04DBF322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8150" y="296863"/>
            <a:ext cx="7286625" cy="1325562"/>
          </a:xfrm>
        </p:spPr>
        <p:txBody>
          <a:bodyPr/>
          <a:lstStyle/>
          <a:p>
            <a:pPr eaLnBrk="1" hangingPunct="1"/>
            <a:r>
              <a:rPr lang="en-GB" altLang="en-US" sz="6000" b="1">
                <a:latin typeface="MS London" panose="020B0503020203020204" pitchFamily="34" charset="0"/>
              </a:rPr>
              <a:t>Testing Fabrics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745E0B4-98D7-94D9-26EB-0E6E58733B55}"/>
              </a:ext>
            </a:extLst>
          </p:cNvPr>
          <p:cNvSpPr txBox="1">
            <a:spLocks/>
          </p:cNvSpPr>
          <p:nvPr/>
        </p:nvSpPr>
        <p:spPr>
          <a:xfrm>
            <a:off x="1728788" y="1984375"/>
            <a:ext cx="5384800" cy="4298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400" b="1" dirty="0">
                <a:latin typeface="MS London" panose="020B0503020203020204" pitchFamily="34" charset="0"/>
              </a:rPr>
              <a:t>Different fabrics have different properties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400" b="1" dirty="0">
                <a:latin typeface="MS London" panose="020B0503020203020204" pitchFamily="34" charset="0"/>
              </a:rPr>
              <a:t>This is why we use certain fabrics to make types of clothing e.g. waterproofs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400" b="1" dirty="0">
                <a:latin typeface="MS London" panose="020B0503020203020204" pitchFamily="34" charset="0"/>
              </a:rPr>
              <a:t>You are going to test some fabrics to find out about their properties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3400" b="1" dirty="0">
                <a:latin typeface="MS London" panose="020B0503020203020204" pitchFamily="34" charset="0"/>
              </a:rPr>
              <a:t>Watch the film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9225" name="Picture 28">
            <a:extLst>
              <a:ext uri="{FF2B5EF4-FFF2-40B4-BE49-F238E27FC236}">
                <a16:creationId xmlns:a16="http://schemas.microsoft.com/office/drawing/2014/main" id="{9909ADE7-1A34-E53B-2671-75DE87C3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Content Placeholder 3">
            <a:extLst>
              <a:ext uri="{FF2B5EF4-FFF2-40B4-BE49-F238E27FC236}">
                <a16:creationId xmlns:a16="http://schemas.microsoft.com/office/drawing/2014/main" id="{9BB61536-BC8B-9148-3B07-BD7684C910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10625" r="15851" b="7330"/>
          <a:stretch>
            <a:fillRect/>
          </a:stretch>
        </p:blipFill>
        <p:spPr>
          <a:xfrm>
            <a:off x="7043738" y="1906588"/>
            <a:ext cx="5024437" cy="4376737"/>
          </a:xfrm>
        </p:spPr>
      </p:pic>
      <p:pic>
        <p:nvPicPr>
          <p:cNvPr id="9227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188B6FA-D049-E413-31AC-7778D8021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891C72A-61B3-737E-173D-EA79645C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219993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1">
            <a:extLst>
              <a:ext uri="{FF2B5EF4-FFF2-40B4-BE49-F238E27FC236}">
                <a16:creationId xmlns:a16="http://schemas.microsoft.com/office/drawing/2014/main" id="{4A02399A-6556-9A12-5810-BF0B6B47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8" t="16940" r="-4662" b="17072"/>
          <a:stretch>
            <a:fillRect/>
          </a:stretch>
        </p:blipFill>
        <p:spPr bwMode="auto">
          <a:xfrm rot="10800000">
            <a:off x="-346075" y="-180975"/>
            <a:ext cx="13539788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6">
            <a:extLst>
              <a:ext uri="{FF2B5EF4-FFF2-40B4-BE49-F238E27FC236}">
                <a16:creationId xmlns:a16="http://schemas.microsoft.com/office/drawing/2014/main" id="{8EDD03EB-EBF5-82B9-5575-3C56FF6B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b="10727"/>
          <a:stretch>
            <a:fillRect/>
          </a:stretch>
        </p:blipFill>
        <p:spPr bwMode="auto">
          <a:xfrm rot="5400000">
            <a:off x="-134144" y="124619"/>
            <a:ext cx="30384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29">
            <a:extLst>
              <a:ext uri="{FF2B5EF4-FFF2-40B4-BE49-F238E27FC236}">
                <a16:creationId xmlns:a16="http://schemas.microsoft.com/office/drawing/2014/main" id="{3D71A24E-53BA-50F8-8E1F-DA220DD6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234950"/>
            <a:ext cx="110331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400" b="1">
                <a:latin typeface="MS London" panose="020B0503020203020204" pitchFamily="34" charset="0"/>
              </a:rPr>
              <a:t>Investigation 1</a:t>
            </a:r>
          </a:p>
          <a:p>
            <a:pPr algn="ctr"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GB" altLang="en-US" sz="4400" b="1">
                <a:latin typeface="MS London" panose="020B0503020203020204" pitchFamily="34" charset="0"/>
              </a:rPr>
              <a:t>Tree-climbing Trousers</a:t>
            </a:r>
            <a:endParaRPr lang="en-GB" altLang="en-US" sz="4000" b="1">
              <a:latin typeface="MS London" panose="020B0503020203020204" pitchFamily="34" charset="0"/>
            </a:endParaRPr>
          </a:p>
        </p:txBody>
      </p:sp>
      <p:pic>
        <p:nvPicPr>
          <p:cNvPr id="10246" name="Picture 19">
            <a:extLst>
              <a:ext uri="{FF2B5EF4-FFF2-40B4-BE49-F238E27FC236}">
                <a16:creationId xmlns:a16="http://schemas.microsoft.com/office/drawing/2014/main" id="{87CD82AF-98AE-6251-C3C9-F1F16615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783">
            <a:off x="203200" y="444500"/>
            <a:ext cx="14668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0">
            <a:extLst>
              <a:ext uri="{FF2B5EF4-FFF2-40B4-BE49-F238E27FC236}">
                <a16:creationId xmlns:a16="http://schemas.microsoft.com/office/drawing/2014/main" id="{3814D2AB-68D2-C386-327E-11E27C10B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2157413"/>
            <a:ext cx="101314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latin typeface="MS London" panose="020B0503020203020204" pitchFamily="34" charset="0"/>
              </a:rPr>
              <a:t>You need to make some trousers especially for climbing trees.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What properties will you need your tree-climbing trousers to have?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How can you test the fabrics?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latin typeface="MS London" panose="020B0503020203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latin typeface="MS London" panose="020B0503020203020204" pitchFamily="34" charset="0"/>
              </a:rPr>
              <a:t>Q: How can you make sure your tests are fair?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/>
          </a:p>
        </p:txBody>
      </p:sp>
      <p:pic>
        <p:nvPicPr>
          <p:cNvPr id="10248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C233F7B-7717-1D82-9B4F-E4D5706C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0969">
            <a:off x="542925" y="684213"/>
            <a:ext cx="844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1E7A7A-69AE-47BB-B1DD-35EFFB3585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4A2126-4D59-4572-82EC-23647F82A0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202ED8-30BB-4810-A080-5E59D75C3100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b409bf46-b67d-4a06-9d8c-c85409b9eb8c"/>
    <ds:schemaRef ds:uri="http://purl.org/dc/elements/1.1/"/>
    <ds:schemaRef ds:uri="http://www.w3.org/XML/1998/namespace"/>
    <ds:schemaRef ds:uri="http://schemas.openxmlformats.org/package/2006/metadata/core-properties"/>
    <ds:schemaRef ds:uri="e509842e-53a5-4bb7-bc73-44700463a8b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8686</TotalTime>
  <Words>497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What are fabrics?</vt:lpstr>
      <vt:lpstr>PowerPoint Presentation</vt:lpstr>
      <vt:lpstr>Making Fabrics</vt:lpstr>
      <vt:lpstr>PowerPoint Presentation</vt:lpstr>
      <vt:lpstr>Testing Fabrics</vt:lpstr>
      <vt:lpstr>PowerPoint Presentation</vt:lpstr>
      <vt:lpstr>PowerPoint Presentation</vt:lpstr>
      <vt:lpstr>PowerPoint Presentation</vt:lpstr>
      <vt:lpstr>PowerPoint Presentation</vt:lpstr>
      <vt:lpstr>Future Fashion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170</cp:revision>
  <dcterms:created xsi:type="dcterms:W3CDTF">2020-08-13T17:12:56Z</dcterms:created>
  <dcterms:modified xsi:type="dcterms:W3CDTF">2023-06-14T16:01:13Z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CatchAll">
    <vt:lpwstr/>
  </property>
  <property fmtid="{D5CDD505-2E9C-101B-9397-08002B2CF9AE}" pid="3" name="lcf76f155ced4ddcb4097134ff3c332f">
    <vt:lpwstr/>
  </property>
  <property fmtid="{D5CDD505-2E9C-101B-9397-08002B2CF9AE}" pid="4" name="MediaServiceImageTags">
    <vt:lpwstr/>
  </property>
  <property fmtid="{D5CDD505-2E9C-101B-9397-08002B2CF9AE}" pid="5" name="ContentTypeId">
    <vt:lpwstr>0x01010010E09B30B5B8CC478F730F47926091CF</vt:lpwstr>
  </property>
</Properties>
</file>