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E0C23D-6AF0-E928-AA1E-3711BBED77CB}" v="4" dt="2023-06-13T15:49:31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ce, Caroline" userId="S::caroline.bunce@mnscorp.net::927ee524-7484-4574-84dc-db5d8ef6b066" providerId="AD" clId="Web-{C1E0C23D-6AF0-E928-AA1E-3711BBED77CB}"/>
    <pc:docChg chg="modSld">
      <pc:chgData name="Bunce, Caroline" userId="S::caroline.bunce@mnscorp.net::927ee524-7484-4574-84dc-db5d8ef6b066" providerId="AD" clId="Web-{C1E0C23D-6AF0-E928-AA1E-3711BBED77CB}" dt="2023-06-13T15:49:31.859" v="2" actId="1076"/>
      <pc:docMkLst>
        <pc:docMk/>
      </pc:docMkLst>
      <pc:sldChg chg="addSp delSp modSp">
        <pc:chgData name="Bunce, Caroline" userId="S::caroline.bunce@mnscorp.net::927ee524-7484-4574-84dc-db5d8ef6b066" providerId="AD" clId="Web-{C1E0C23D-6AF0-E928-AA1E-3711BBED77CB}" dt="2023-06-13T15:49:31.859" v="2" actId="1076"/>
        <pc:sldMkLst>
          <pc:docMk/>
          <pc:sldMk cId="490422936" sldId="256"/>
        </pc:sldMkLst>
        <pc:picChg chg="add mod">
          <ac:chgData name="Bunce, Caroline" userId="S::caroline.bunce@mnscorp.net::927ee524-7484-4574-84dc-db5d8ef6b066" providerId="AD" clId="Web-{C1E0C23D-6AF0-E928-AA1E-3711BBED77CB}" dt="2023-06-13T15:49:31.859" v="2" actId="1076"/>
          <ac:picMkLst>
            <pc:docMk/>
            <pc:sldMk cId="490422936" sldId="256"/>
            <ac:picMk id="2" creationId="{7887222D-46D6-22DE-D447-DB4488EF2EB8}"/>
          </ac:picMkLst>
        </pc:picChg>
        <pc:picChg chg="del">
          <ac:chgData name="Bunce, Caroline" userId="S::caroline.bunce@mnscorp.net::927ee524-7484-4574-84dc-db5d8ef6b066" providerId="AD" clId="Web-{C1E0C23D-6AF0-E928-AA1E-3711BBED77CB}" dt="2023-06-13T15:49:27.703" v="0"/>
          <ac:picMkLst>
            <pc:docMk/>
            <pc:sldMk cId="490422936" sldId="256"/>
            <ac:picMk id="9" creationId="{90C18C31-E3C9-4E8C-A3C6-31049BA7C7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3F8-50CC-4A89-A8E9-FB12B0CF5A5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576B-25A5-4928-AD41-928ABC1B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9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3F8-50CC-4A89-A8E9-FB12B0CF5A5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576B-25A5-4928-AD41-928ABC1B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0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3F8-50CC-4A89-A8E9-FB12B0CF5A5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576B-25A5-4928-AD41-928ABC1B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3F8-50CC-4A89-A8E9-FB12B0CF5A5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576B-25A5-4928-AD41-928ABC1B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5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3F8-50CC-4A89-A8E9-FB12B0CF5A5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576B-25A5-4928-AD41-928ABC1B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0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3F8-50CC-4A89-A8E9-FB12B0CF5A5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576B-25A5-4928-AD41-928ABC1B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31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3F8-50CC-4A89-A8E9-FB12B0CF5A5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576B-25A5-4928-AD41-928ABC1B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5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3F8-50CC-4A89-A8E9-FB12B0CF5A5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576B-25A5-4928-AD41-928ABC1B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27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3F8-50CC-4A89-A8E9-FB12B0CF5A5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576B-25A5-4928-AD41-928ABC1B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8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3F8-50CC-4A89-A8E9-FB12B0CF5A5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576B-25A5-4928-AD41-928ABC1B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58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3F8-50CC-4A89-A8E9-FB12B0CF5A5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576B-25A5-4928-AD41-928ABC1B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0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593F8-50CC-4A89-A8E9-FB12B0CF5A5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B576B-25A5-4928-AD41-928ABC1B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2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40307B-8ED3-4BBA-A12B-749149D22F70}"/>
              </a:ext>
            </a:extLst>
          </p:cNvPr>
          <p:cNvSpPr txBox="1"/>
          <p:nvPr/>
        </p:nvSpPr>
        <p:spPr>
          <a:xfrm>
            <a:off x="263235" y="694391"/>
            <a:ext cx="6427779" cy="787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kern="1200" dirty="0">
                <a:solidFill>
                  <a:schemeClr val="tx1"/>
                </a:solidFill>
                <a:effectLst/>
                <a:latin typeface="MS London" panose="020B0503020203020204" pitchFamily="34" charset="0"/>
              </a:rPr>
              <a:t>Innovation Worksheet</a:t>
            </a:r>
          </a:p>
          <a:p>
            <a:endParaRPr lang="en-GB" sz="2400" b="1" kern="1200" dirty="0">
              <a:solidFill>
                <a:schemeClr val="tx1"/>
              </a:solidFill>
              <a:effectLst/>
              <a:latin typeface="MS London" panose="020B0503020203020204" pitchFamily="34" charset="0"/>
            </a:endParaRPr>
          </a:p>
          <a:p>
            <a:endParaRPr lang="en-GB" dirty="0">
              <a:latin typeface="MS London" panose="020B0503020203020204" pitchFamily="34" charset="0"/>
            </a:endParaRPr>
          </a:p>
          <a:p>
            <a:r>
              <a:rPr lang="en-GB" dirty="0">
                <a:latin typeface="MS London" panose="020B0503020203020204" pitchFamily="34" charset="0"/>
              </a:rPr>
              <a:t>Analyse your source to answer the questions below.</a:t>
            </a:r>
          </a:p>
          <a:p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>
              <a:latin typeface="MS London" panose="020B0503020203020204" pitchFamily="34" charset="0"/>
            </a:endParaRPr>
          </a:p>
          <a:p>
            <a:r>
              <a:rPr lang="en-GB" dirty="0">
                <a:latin typeface="MS London" panose="020B0503020203020204" pitchFamily="34" charset="0"/>
              </a:rPr>
              <a:t>The target market of this product is</a:t>
            </a:r>
          </a:p>
          <a:p>
            <a:endParaRPr lang="en-GB" dirty="0">
              <a:latin typeface="MS London" panose="020B0503020203020204" pitchFamily="34" charset="0"/>
            </a:endParaRPr>
          </a:p>
          <a:p>
            <a:endParaRPr lang="en-GB" dirty="0">
              <a:latin typeface="MS London" panose="020B0503020203020204" pitchFamily="34" charset="0"/>
            </a:endParaRPr>
          </a:p>
          <a:p>
            <a:endParaRPr lang="en-GB" dirty="0">
              <a:latin typeface="MS London" panose="020B0503020203020204" pitchFamily="34" charset="0"/>
            </a:endParaRPr>
          </a:p>
          <a:p>
            <a:endParaRPr lang="en-GB" sz="800" kern="1200" dirty="0">
              <a:solidFill>
                <a:schemeClr val="tx1"/>
              </a:solidFill>
              <a:effectLst/>
              <a:latin typeface="MS London" panose="020B0503020203020204" pitchFamily="34" charset="0"/>
            </a:endParaRPr>
          </a:p>
          <a:p>
            <a:r>
              <a:rPr lang="en-GB" sz="1800" kern="1200" dirty="0">
                <a:solidFill>
                  <a:schemeClr val="tx1"/>
                </a:solidFill>
                <a:effectLst/>
                <a:latin typeface="MS London" panose="020B0503020203020204" pitchFamily="34" charset="0"/>
              </a:rPr>
              <a:t>This innovative product meets the customer need by</a:t>
            </a:r>
          </a:p>
          <a:p>
            <a:endParaRPr lang="en-GB" dirty="0">
              <a:latin typeface="MS London" panose="020B0503020203020204" pitchFamily="34" charset="0"/>
            </a:endParaRPr>
          </a:p>
          <a:p>
            <a:endParaRPr lang="en-GB" sz="1800" kern="1200" dirty="0">
              <a:solidFill>
                <a:schemeClr val="tx1"/>
              </a:solidFill>
              <a:effectLst/>
              <a:latin typeface="MS London" panose="020B0503020203020204" pitchFamily="34" charset="0"/>
            </a:endParaRPr>
          </a:p>
          <a:p>
            <a:endParaRPr lang="en-GB" sz="1800" kern="1200" dirty="0">
              <a:solidFill>
                <a:schemeClr val="tx1"/>
              </a:solidFill>
              <a:effectLst/>
              <a:latin typeface="MS London" panose="020B0503020203020204" pitchFamily="34" charset="0"/>
            </a:endParaRPr>
          </a:p>
          <a:p>
            <a:endParaRPr lang="en-GB" sz="800" dirty="0">
              <a:latin typeface="MS London" panose="020B0503020203020204" pitchFamily="34" charset="0"/>
            </a:endParaRPr>
          </a:p>
          <a:p>
            <a:r>
              <a:rPr lang="en-GB" sz="1800" kern="1200" dirty="0">
                <a:solidFill>
                  <a:schemeClr val="tx1"/>
                </a:solidFill>
                <a:effectLst/>
                <a:latin typeface="MS London" panose="020B0503020203020204" pitchFamily="34" charset="0"/>
              </a:rPr>
              <a:t>Where and how could it be promoted to reach the target market?</a:t>
            </a:r>
          </a:p>
          <a:p>
            <a:endParaRPr lang="en-GB" dirty="0">
              <a:latin typeface="MS London" panose="020B0503020203020204" pitchFamily="34" charset="0"/>
            </a:endParaRPr>
          </a:p>
          <a:p>
            <a:endParaRPr lang="en-GB" sz="1800" kern="1200" dirty="0">
              <a:solidFill>
                <a:schemeClr val="tx1"/>
              </a:solidFill>
              <a:effectLst/>
              <a:latin typeface="MS London" panose="020B0503020203020204" pitchFamily="34" charset="0"/>
            </a:endParaRPr>
          </a:p>
          <a:p>
            <a:endParaRPr lang="en-GB" dirty="0">
              <a:latin typeface="MS London" panose="020B0503020203020204" pitchFamily="34" charset="0"/>
            </a:endParaRPr>
          </a:p>
          <a:p>
            <a:endParaRPr lang="en-GB" sz="1800" kern="1200" dirty="0">
              <a:solidFill>
                <a:schemeClr val="tx1"/>
              </a:solidFill>
              <a:effectLst/>
              <a:latin typeface="MS London" panose="020B0503020203020204" pitchFamily="34" charset="0"/>
            </a:endParaRPr>
          </a:p>
          <a:p>
            <a:endParaRPr lang="en-GB" dirty="0">
              <a:latin typeface="MS London" panose="020B0503020203020204" pitchFamily="34" charset="0"/>
            </a:endParaRPr>
          </a:p>
          <a:p>
            <a:r>
              <a:rPr lang="en-GB" dirty="0">
                <a:latin typeface="MS London" panose="020B0503020203020204" pitchFamily="34" charset="0"/>
              </a:rPr>
              <a:t>What do you think M&amp;S would have to consider when deciding on a price for the product?</a:t>
            </a:r>
            <a:endParaRPr lang="en-GB" sz="1800" kern="1200" dirty="0">
              <a:solidFill>
                <a:schemeClr val="tx1"/>
              </a:solidFill>
              <a:effectLst/>
              <a:latin typeface="MS London" panose="020B0503020203020204" pitchFamily="34" charset="0"/>
            </a:endParaRPr>
          </a:p>
          <a:p>
            <a:endParaRPr lang="en-GB" dirty="0">
              <a:latin typeface="MS London" panose="020B0503020203020204" pitchFamily="34" charset="0"/>
            </a:endParaRPr>
          </a:p>
          <a:p>
            <a:endParaRPr lang="en-GB" dirty="0">
              <a:latin typeface="MS London" panose="020B0503020203020204" pitchFamily="34" charset="0"/>
            </a:endParaRPr>
          </a:p>
          <a:p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35E2ED-899D-4AE8-AA17-73A11AFDCDB2}"/>
              </a:ext>
            </a:extLst>
          </p:cNvPr>
          <p:cNvSpPr/>
          <p:nvPr/>
        </p:nvSpPr>
        <p:spPr>
          <a:xfrm>
            <a:off x="263236" y="2423028"/>
            <a:ext cx="6319406" cy="11222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CB9782-5E64-48C7-8790-331DF544D19D}"/>
              </a:ext>
            </a:extLst>
          </p:cNvPr>
          <p:cNvSpPr/>
          <p:nvPr/>
        </p:nvSpPr>
        <p:spPr>
          <a:xfrm>
            <a:off x="263236" y="3604035"/>
            <a:ext cx="6331528" cy="11222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89A8EC-2E14-4F27-A157-6ECEA82923F3}"/>
              </a:ext>
            </a:extLst>
          </p:cNvPr>
          <p:cNvSpPr/>
          <p:nvPr/>
        </p:nvSpPr>
        <p:spPr>
          <a:xfrm>
            <a:off x="263236" y="4785042"/>
            <a:ext cx="6319406" cy="19106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5FD13E-C582-4A2E-BB84-91985FB5C165}"/>
              </a:ext>
            </a:extLst>
          </p:cNvPr>
          <p:cNvSpPr/>
          <p:nvPr/>
        </p:nvSpPr>
        <p:spPr>
          <a:xfrm>
            <a:off x="263234" y="6740979"/>
            <a:ext cx="6331528" cy="1787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070D4C-E87B-48AD-B779-719E41647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403" y="549901"/>
            <a:ext cx="1192751" cy="888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E8DF0E-92DF-4E47-ADCD-3E0687218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073" y="307346"/>
            <a:ext cx="703410" cy="485110"/>
          </a:xfrm>
          <a:prstGeom prst="rect">
            <a:avLst/>
          </a:prstGeom>
        </p:spPr>
      </p:pic>
      <p:pic>
        <p:nvPicPr>
          <p:cNvPr id="2" name="Picture 3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7887222D-46D6-22DE-D447-DB4488EF2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13" y="9013098"/>
            <a:ext cx="93287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22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7" ma:contentTypeDescription="Create a new document." ma:contentTypeScope="" ma:versionID="95f610ac5acdbdbaad5830d421ec0bcf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cdaea86eb16ac1c9989b4959bbd3fe04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1D8C0A-9814-47F5-B8C8-570CE4B5F74D}">
  <ds:schemaRefs>
    <ds:schemaRef ds:uri="http://schemas.microsoft.com/office/2006/metadata/properties"/>
    <ds:schemaRef ds:uri="http://schemas.microsoft.com/office/infopath/2007/PartnerControls"/>
    <ds:schemaRef ds:uri="e509842e-53a5-4bb7-bc73-44700463a8be"/>
    <ds:schemaRef ds:uri="b409bf46-b67d-4a06-9d8c-c85409b9eb8c"/>
  </ds:schemaRefs>
</ds:datastoreItem>
</file>

<file path=customXml/itemProps2.xml><?xml version="1.0" encoding="utf-8"?>
<ds:datastoreItem xmlns:ds="http://schemas.openxmlformats.org/officeDocument/2006/customXml" ds:itemID="{AC241767-6564-4F6B-A7C1-97F54C01F0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2C18F-BE8F-4C60-92C9-FDF62B16C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9bf46-b67d-4a06-9d8c-c85409b9eb8c"/>
    <ds:schemaRef ds:uri="e509842e-53a5-4bb7-bc73-44700463a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59</Words>
  <Application>Microsoft Office PowerPoint</Application>
  <PresentationFormat>A4 Paper (210x297 mm)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Bunce, Caroline</dc:creator>
  <cp:lastModifiedBy>Bunce, Caroline</cp:lastModifiedBy>
  <cp:revision>9</cp:revision>
  <dcterms:created xsi:type="dcterms:W3CDTF">2020-11-12T16:20:41Z</dcterms:created>
  <dcterms:modified xsi:type="dcterms:W3CDTF">2023-06-13T15:49:37Z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